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0" r:id="rId4"/>
    <p:sldMasterId id="214748370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3E4383-D2DE-4E0C-8923-5E85885EA6A2}">
  <a:tblStyle styleId="{F33E4383-D2DE-4E0C-8923-5E85885EA6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ulipulichen.github.io/blogger/posts/2017/03/popup.html?_=&amp;icon=http://blog.codepen.io/wp-content/uploads/2012/06/Button-Fill-Black-Large.png&amp;url=http://codepen.io/pulipuli/full/dvjVmM/" TargetMode="External"/><Relationship Id="rId3" Type="http://schemas.openxmlformats.org/officeDocument/2006/relationships/hyperlink" Target="http://www.wordclouds.com/" TargetMode="External"/><Relationship Id="rId4" Type="http://schemas.openxmlformats.org/officeDocument/2006/relationships/hyperlink" Target="https://docs.google.com/spreadsheets/d/1PfW7udgIyiMxfbT9IgARJ2zCEJWXLrG5wfA92rPq1NA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vernote.com/Home.action#st=p&amp;x=%25E6%25A9%259F%25E5%2599%25A8%25E5%25AD%25B8%25E7%25BF%2592%25E5%25BB%25BA%25E5%258A%259F%25EF%25BC%259A%25E5%25A6%2582%25E4%25BD%2595%25E7%2594%25A8%2520Google%2520%25E5%259C%25B0%25E5%259C%2596%25E6%25B6%2588%25E6%25BB%2585%25E7%2598%25A7%25E7%2596%25BE%25EF%25BC%259F&amp;n=22d4c31f-a6ce-4eeb-a208-ff8842c73b3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http://pulipulichen.github.io/blogger/posts/2017/03/popup.html?_=&amp;icon=http://blog.codepen.io/wp-content/uploads/2012/06/Button-Fill-Black-Large.png&amp;url=http://codepen.io/pulipuli/full/dvjVmM/</a:t>
            </a:r>
            <a:r>
              <a:rPr lang="zh-TW">
                <a:solidFill>
                  <a:schemeClr val="dk1"/>
                </a:solidFill>
              </a:rPr>
              <a:t>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輔大網站的連結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尚未規劃完草稿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尚未建立公開連結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尚未確認心智圖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尚未刪去多餘投影片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尚未確認投影片裡面的註解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Google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尚未建立線上資源連結 PTT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尚未討論區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尚未上傳URL.txt教材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尚未公告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R0. 規劃大綱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R1. 理論部分完成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R2. 實作部分完成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R3.修正未確定的例子， 刪除多餘的投影片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R4. 實作單完成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http://www.wordclouds.com/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https://docs.google.com/spreadsheets/d/1PfW7udgIyiMxfbT9IgARJ2zCEJWXLrG5wfA92rPq1NA/edit</a:t>
            </a:r>
            <a:r>
              <a:rPr lang="zh-TW" sz="1000">
                <a:solidFill>
                  <a:srgbClr val="444444"/>
                </a:solidFill>
              </a:rPr>
              <a:t> </a:t>
            </a: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館長，我下次要辦個活動，你可以告訴我可能可以提升的讀者量嗎？</a:t>
            </a:r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差異&gt;類別&gt;連續，獨立樣本t檢定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相關&gt;連續&gt;連續，皮爾森積差相關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相關&gt;類別&gt;連續，卡方獨立性檢定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有顯著，無顯著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有辦活動，沒辦活動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訪客差異量</a:t>
            </a:r>
          </a:p>
        </p:txBody>
      </p:sp>
      <p:sp>
        <p:nvSpPr>
          <p:cNvPr id="487" name="Shape 4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館長，沒顯著，有辦跟沒辦都一樣，是假的</a:t>
            </a:r>
          </a:p>
        </p:txBody>
      </p:sp>
      <p:sp>
        <p:nvSpPr>
          <p:cNvPr id="522" name="Shape 52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老闆生氣了</a:t>
            </a: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分析方法不對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檢定&gt;預測，老闆要的是答案 &amp; 信心程度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2. 模型不一定合適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見山不是山</a:t>
            </a:r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推論統計(資料檢定級)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1. 樣本統計量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2. 檢定統計量+自由度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3. 使用統計學家的模型，機率表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4. 機率值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代表母體的persona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分類與迴歸 (資料預測級)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1. 樣本統計量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2. 從樣本建立模型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3. 驗證模型：信心程度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4. 預測</a:t>
            </a:r>
          </a:p>
        </p:txBody>
      </p:sp>
      <p:sp>
        <p:nvSpPr>
          <p:cNvPr id="554" name="Shape 55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https://docs.google.com/presentation/d/16uPFesaofCaRgMEyRfhIf_QLQnOW7vaqMHzw_hwiL5c/edit#slide=id.g2a7bb7318fc5e8fa_71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資料探勘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/機器學習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資料預測級的定位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機器學習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深度學習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人工智慧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資料預測級的處理流程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資料預測級的處理流程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1. 資料處理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2. 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3. 評估模型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4. 預測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https://docs.google.com/presentation/d/1zeiKFo6LGlrcBkL2-rUxj0mxwEssluxC8RB0meSOudk/edit#slide=id.g1f07095286_0_379</a:t>
            </a:r>
          </a:p>
        </p:txBody>
      </p:sp>
      <p:sp>
        <p:nvSpPr>
          <p:cNvPr id="632" name="Shape 6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已知的資料與特徵</a:t>
            </a:r>
          </a:p>
        </p:txBody>
      </p:sp>
      <p:sp>
        <p:nvSpPr>
          <p:cNvPr id="641" name="Shape 6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已知的資料與特徵</a:t>
            </a:r>
          </a:p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https://pulipulichen.github.io/jieba-js/weka/spreadsheet2arff/index.html</a:t>
            </a:r>
          </a:p>
        </p:txBody>
      </p:sp>
      <p:sp>
        <p:nvSpPr>
          <p:cNvPr id="734" name="Shape 7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" name="Shape 75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" name="Shape 7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6" name="Shape 7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4" name="Shape 83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2" name="Shape 87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資料預測級的處理流程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1. 資料處理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2. 建立模型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3. 評估模型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4. 預測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zh-TW"/>
              <a:t>https://docs.google.com/presentation/d/1zeiKFo6LGlrcBkL2-rUxj0mxwEssluxC8RB0meSOudk/edit#slide=id.g1f07095286_0_379</a:t>
            </a:r>
          </a:p>
        </p:txBody>
      </p:sp>
      <p:sp>
        <p:nvSpPr>
          <p:cNvPr id="896" name="Shape 89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" name="Shape 9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" name="Shape 92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https://www.evernote.com/shard/s4/sh/b58e9452-11eb-4e6e-b415-7a97632760aa/b3ac7583c5d723ca47359a7aad9de882</a:t>
            </a:r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evernote.com/Home.action#st=p&amp;x=%25E6%25A9%259F%25E5%2599%25A8%25E5%25AD%25B8%25E7%25BF%2592%25E5%25BB%25BA%25E5%258A%259F%25EF%25BC%259A%25E5%25A6%2582%25E4%25BD%2595%25E7%2594%25A8%2520Google%2520%25E5%259C%25B0%25E5%259C%2596%25E6%25B6%2588%25E6%25BB%2585%25E7%2598%25A7%25E7%2596%25BE%25EF%25BC%259F&amp;n=22d4c31f-a6ce-4eeb-a208-ff8842c73b32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8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sz="1350">
                <a:solidFill>
                  <a:srgbClr val="555555"/>
                </a:solidFill>
                <a:highlight>
                  <a:srgbClr val="FFFFFF"/>
                </a:highlight>
              </a:rPr>
              <a:t>當然，只是看這些地點資訊是不可能準確確定瘧疾風險。還需要有各類狀況的衛星圖像，如降雨、溫度、坡度和海拔等，這些都會影響蚊子滋生和寄生蟲發育。</a:t>
            </a:r>
          </a:p>
          <a:p>
            <a:pPr lvl="0" rtl="0">
              <a:lnSpc>
                <a:spcPct val="18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sz="1350">
                <a:solidFill>
                  <a:srgbClr val="555555"/>
                </a:solidFill>
                <a:highlight>
                  <a:srgbClr val="FFFFFF"/>
                </a:highlight>
              </a:rPr>
              <a:t>Google 地圖引擎的作用之一，是收集並整理所需的公共衛星圖像數據。過去，獲取這些圖像資訊要尋找各種來源，比如 NASA，USGS（美國地質勘探局）和世界各地的大學。但是，使用 Google 地圖就可以在一個站點搞定這種事，並進行處理。</a:t>
            </a:r>
          </a:p>
          <a:p>
            <a:pPr lvl="0" rtl="0">
              <a:lnSpc>
                <a:spcPct val="18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sz="1350">
                <a:solidFill>
                  <a:srgbClr val="555555"/>
                </a:solidFill>
                <a:highlight>
                  <a:srgbClr val="FFFFFF"/>
                </a:highlight>
              </a:rPr>
              <a:t>將來自 Google 地圖引擎的衛星圖像數據，與國家瘧疾控制計劃收集的瘧疾病例相結合，就可以用模型生成並確定最大風險區域的地圖。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https://www.evernote.com/shard/s4/nl/308055/7390965a-8f96-429d-9a1b-ee597fc4f3f7/</a:t>
            </a:r>
          </a:p>
        </p:txBody>
      </p:sp>
      <p:sp>
        <p:nvSpPr>
          <p:cNvPr id="410" name="Shape 4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evernote.com/Home.action#st=p&amp;x=%25E4%25BA%25BA%25E5%25B7%25A5%25E6%2599%25BA%25E6%2585%25A7%25E4%25B8%2580%25E6%2597%25A6%25E8%2584%25AB%25E9%259B%25A2%25E6%259D%259F%25E7%25B8%259B%25EF%25BC%258C%25E4%25BA%25BA%25E9%25A1%259E%25E5%25B0%2587%25E4%25B8%258D%25E5%258F%25AF%25E8%2583%25BD%25E8%2588%2587%25E4%25B9%258B%25E7%25AB%25B6%25E7%2588%25AD&amp;n=ee561e4c-82e8-4395-9930-b15f84cac9e4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8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6.jp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9.gif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Shape 8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Shape 88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2" name="Shape 13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8" name="Shape 13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Shape 161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Shape 16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7" name="Shape 1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Shape 1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Shape 169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4" name="Shape 1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只有標題 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pic>
        <p:nvPicPr>
          <p:cNvPr id="203" name="Shape 20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08" name="Shape 20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16" name="Shape 216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27" name="Shape 2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35" name="Shape 2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hape 2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43" name="Shape 2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2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1" name="Shape 251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3" name="Shape 2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兩項物件 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259" name="Shape 2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 1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Shape 26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2" name="Shape 2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Shape 26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descr="[Slide] 實作 Practice slide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Shape 270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1" name="Shape 2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Shape 27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278" name="Shape 2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3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1" name="Shape 3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 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24" name="Shape 324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29" name="Shape 32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3" name="Shape 333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35" name="Shape 33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8" name="Shape 33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1" name="Shape 34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45" name="Shape 34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50" name="Shape 35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4" name="Shape 354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56" name="Shape 3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Shape 1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4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8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8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5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gif"/><Relationship Id="rId4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1.png"/><Relationship Id="rId6" Type="http://schemas.openxmlformats.org/officeDocument/2006/relationships/image" Target="../media/image80.png"/><Relationship Id="rId7" Type="http://schemas.openxmlformats.org/officeDocument/2006/relationships/image" Target="../media/image52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gif"/><Relationship Id="rId4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netadmin.com.tw/article_content.aspx?sn=1703310005" TargetMode="External"/><Relationship Id="rId4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nside.com.tw/2017/04/30/google-machine-learning-malaria" TargetMode="External"/><Relationship Id="rId4" Type="http://schemas.openxmlformats.org/officeDocument/2006/relationships/image" Target="../media/image4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jpg"/><Relationship Id="rId4" Type="http://schemas.openxmlformats.org/officeDocument/2006/relationships/image" Target="../media/image4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zh-TW" sz="18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lang="zh-TW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63" name="Shape 36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/>
              <a:t>資料預測級導論：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分類的處理流程</a:t>
            </a:r>
          </a:p>
        </p:txBody>
      </p:sp>
      <p:sp>
        <p:nvSpPr>
          <p:cNvPr id="364" name="Shape 364"/>
          <p:cNvSpPr/>
          <p:nvPr/>
        </p:nvSpPr>
        <p:spPr>
          <a:xfrm>
            <a:off x="6448525" y="57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</a:t>
            </a:r>
            <a:r>
              <a:rPr lang="zh-TW" sz="2400">
                <a:solidFill>
                  <a:srgbClr val="FFFFFF"/>
                </a:solidFill>
              </a:rPr>
              <a:t>預測</a:t>
            </a:r>
            <a:r>
              <a:rPr lang="zh-TW" sz="2400">
                <a:solidFill>
                  <a:srgbClr val="FFFFFF"/>
                </a:solidFill>
              </a:rPr>
              <a:t>級</a:t>
            </a:r>
          </a:p>
        </p:txBody>
      </p:sp>
      <p:sp>
        <p:nvSpPr>
          <p:cNvPr id="365" name="Shape 365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zh-TW"/>
              <a:t>巨量資料探勘與統計應用 W14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75" y="5416950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6" name="Shape 45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458" name="Shape 458"/>
          <p:cNvSpPr txBox="1"/>
          <p:nvPr>
            <p:ph idx="4294967295" type="body"/>
          </p:nvPr>
        </p:nvSpPr>
        <p:spPr>
          <a:xfrm>
            <a:off x="3093475" y="1554475"/>
            <a:ext cx="5574300" cy="4644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從資料檢定級 到 資料預測級</a:t>
            </a:r>
          </a:p>
          <a:p>
            <a:pPr indent="-228600" lvl="0" marL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AutoNum type="arabicPeriod"/>
            </a:pPr>
            <a:r>
              <a:rPr lang="zh-TW"/>
              <a:t>分類的處理流程</a:t>
            </a:r>
          </a:p>
        </p:txBody>
      </p:sp>
      <p:pic>
        <p:nvPicPr>
          <p:cNvPr id="459" name="Shape 459"/>
          <p:cNvPicPr preferRelativeResize="0"/>
          <p:nvPr/>
        </p:nvPicPr>
        <p:blipFill rotWithShape="1">
          <a:blip r:embed="rId3">
            <a:alphaModFix/>
          </a:blip>
          <a:srcRect b="27875" l="0" r="0" t="0"/>
          <a:stretch/>
        </p:blipFill>
        <p:spPr>
          <a:xfrm flipH="1">
            <a:off x="445625" y="3554200"/>
            <a:ext cx="2290825" cy="2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/>
          <p:nvPr/>
        </p:nvSpPr>
        <p:spPr>
          <a:xfrm>
            <a:off x="2112875" y="3021300"/>
            <a:ext cx="773400" cy="763500"/>
          </a:xfrm>
          <a:prstGeom prst="wedgeEllipseCallout">
            <a:avLst>
              <a:gd fmla="val -55188" name="adj1"/>
              <a:gd fmla="val 60232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2284475" y="3217050"/>
            <a:ext cx="430200" cy="372000"/>
          </a:xfrm>
          <a:prstGeom prst="triangle">
            <a:avLst>
              <a:gd fmla="val 50000" name="adj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151675" y="3021300"/>
            <a:ext cx="773400" cy="763500"/>
          </a:xfrm>
          <a:prstGeom prst="wedgeEllipseCallout">
            <a:avLst>
              <a:gd fmla="val 53834" name="adj1"/>
              <a:gd fmla="val 61866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323275" y="3217050"/>
            <a:ext cx="430200" cy="372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132275" y="3021300"/>
            <a:ext cx="773400" cy="763500"/>
          </a:xfrm>
          <a:prstGeom prst="wedgeEllipseCallout">
            <a:avLst>
              <a:gd fmla="val -2247" name="adj1"/>
              <a:gd fmla="val 75828" name="adj2"/>
            </a:avLst>
          </a:prstGeom>
          <a:solidFill>
            <a:srgbClr val="C0504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1303875" y="3217050"/>
            <a:ext cx="430200" cy="372000"/>
          </a:xfrm>
          <a:prstGeom prst="heart">
            <a:avLst/>
          </a:prstGeom>
          <a:solidFill>
            <a:srgbClr val="EEECE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72" name="Shape 47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從</a:t>
            </a:r>
            <a:r>
              <a:rPr lang="zh-TW"/>
              <a:t>資料檢定級 到 資料預測級</a:t>
            </a:r>
          </a:p>
        </p:txBody>
      </p:sp>
      <p:sp>
        <p:nvSpPr>
          <p:cNvPr id="473" name="Shape 47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0" name="Shape 48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「本圖書館下週有</a:t>
            </a:r>
            <a:r>
              <a:rPr lang="zh-TW">
                <a:solidFill>
                  <a:srgbClr val="FFFF00"/>
                </a:solidFill>
              </a:rPr>
              <a:t>書展</a:t>
            </a:r>
            <a:r>
              <a:rPr lang="zh-TW"/>
              <a:t>活動，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請你幫我估計一下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可能的讀者入館量。」</a:t>
            </a:r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568099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 rot="-899963">
            <a:off x="1661728" y="169650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館長 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/>
        </p:nvSpPr>
        <p:spPr>
          <a:xfrm>
            <a:off x="4424825" y="2909325"/>
            <a:ext cx="1963500" cy="1893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91" name="Shape 491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資料檢定級的資料分析技術</a:t>
            </a:r>
          </a:p>
        </p:txBody>
      </p:sp>
      <p:sp>
        <p:nvSpPr>
          <p:cNvPr id="492" name="Shape 49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2354675" y="1829950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差異檢定</a:t>
            </a:r>
          </a:p>
        </p:txBody>
      </p:sp>
      <p:sp>
        <p:nvSpPr>
          <p:cNvPr id="494" name="Shape 494"/>
          <p:cNvSpPr/>
          <p:nvPr/>
        </p:nvSpPr>
        <p:spPr>
          <a:xfrm>
            <a:off x="5641013" y="1829950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相關</a:t>
            </a:r>
            <a:r>
              <a:rPr lang="zh-TW" sz="2400">
                <a:solidFill>
                  <a:srgbClr val="FFFFFF"/>
                </a:solidFill>
              </a:rPr>
              <a:t>檢定</a:t>
            </a:r>
          </a:p>
        </p:txBody>
      </p:sp>
      <p:sp>
        <p:nvSpPr>
          <p:cNvPr id="495" name="Shape 495"/>
          <p:cNvSpPr/>
          <p:nvPr/>
        </p:nvSpPr>
        <p:spPr>
          <a:xfrm>
            <a:off x="2354675" y="2969668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類別資料</a:t>
            </a:r>
          </a:p>
        </p:txBody>
      </p:sp>
      <p:sp>
        <p:nvSpPr>
          <p:cNvPr id="496" name="Shape 496"/>
          <p:cNvSpPr/>
          <p:nvPr/>
        </p:nvSpPr>
        <p:spPr>
          <a:xfrm>
            <a:off x="2354675" y="4012839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連續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497" name="Shape 497"/>
          <p:cNvSpPr/>
          <p:nvPr/>
        </p:nvSpPr>
        <p:spPr>
          <a:xfrm>
            <a:off x="2354675" y="5000156"/>
            <a:ext cx="1859400" cy="107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獨立樣本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t檢定</a:t>
            </a:r>
          </a:p>
        </p:txBody>
      </p:sp>
      <p:sp>
        <p:nvSpPr>
          <p:cNvPr id="498" name="Shape 498"/>
          <p:cNvSpPr/>
          <p:nvPr/>
        </p:nvSpPr>
        <p:spPr>
          <a:xfrm>
            <a:off x="4475463" y="2969668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連續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499" name="Shape 499"/>
          <p:cNvSpPr/>
          <p:nvPr/>
        </p:nvSpPr>
        <p:spPr>
          <a:xfrm>
            <a:off x="4475463" y="4012839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連續資料</a:t>
            </a:r>
          </a:p>
        </p:txBody>
      </p:sp>
      <p:sp>
        <p:nvSpPr>
          <p:cNvPr id="500" name="Shape 500"/>
          <p:cNvSpPr/>
          <p:nvPr/>
        </p:nvSpPr>
        <p:spPr>
          <a:xfrm>
            <a:off x="4475463" y="5000156"/>
            <a:ext cx="1859400" cy="107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皮爾森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積差相關</a:t>
            </a:r>
          </a:p>
        </p:txBody>
      </p:sp>
      <p:sp>
        <p:nvSpPr>
          <p:cNvPr id="501" name="Shape 501"/>
          <p:cNvSpPr/>
          <p:nvPr/>
        </p:nvSpPr>
        <p:spPr>
          <a:xfrm>
            <a:off x="6666370" y="5000156"/>
            <a:ext cx="1859400" cy="107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chemeClr val="dk2"/>
                </a:solidFill>
              </a:rPr>
              <a:t>卡方檢定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17825" y="1970638"/>
            <a:ext cx="1438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分析目的</a:t>
            </a:r>
          </a:p>
        </p:txBody>
      </p:sp>
      <p:cxnSp>
        <p:nvCxnSpPr>
          <p:cNvPr id="503" name="Shape 503"/>
          <p:cNvCxnSpPr>
            <a:stCxn id="494" idx="2"/>
            <a:endCxn id="489" idx="0"/>
          </p:cNvCxnSpPr>
          <p:nvPr/>
        </p:nvCxnSpPr>
        <p:spPr>
          <a:xfrm rot="5400000">
            <a:off x="5789963" y="2128600"/>
            <a:ext cx="397500" cy="1164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4" name="Shape 504"/>
          <p:cNvCxnSpPr>
            <a:stCxn id="494" idx="2"/>
            <a:endCxn id="505" idx="0"/>
          </p:cNvCxnSpPr>
          <p:nvPr/>
        </p:nvCxnSpPr>
        <p:spPr>
          <a:xfrm flipH="1" rot="-5400000">
            <a:off x="6884663" y="2197900"/>
            <a:ext cx="397500" cy="10254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6" name="Shape 506"/>
          <p:cNvCxnSpPr>
            <a:stCxn id="493" idx="2"/>
            <a:endCxn id="495" idx="0"/>
          </p:cNvCxnSpPr>
          <p:nvPr/>
        </p:nvCxnSpPr>
        <p:spPr>
          <a:xfrm>
            <a:off x="3284375" y="2511850"/>
            <a:ext cx="0" cy="45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7" name="Shape 507"/>
          <p:cNvCxnSpPr>
            <a:stCxn id="495" idx="2"/>
            <a:endCxn id="496" idx="0"/>
          </p:cNvCxnSpPr>
          <p:nvPr/>
        </p:nvCxnSpPr>
        <p:spPr>
          <a:xfrm>
            <a:off x="3284375" y="3651568"/>
            <a:ext cx="0" cy="3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8" name="Shape 508"/>
          <p:cNvCxnSpPr>
            <a:stCxn id="496" idx="2"/>
            <a:endCxn id="497" idx="0"/>
          </p:cNvCxnSpPr>
          <p:nvPr/>
        </p:nvCxnSpPr>
        <p:spPr>
          <a:xfrm>
            <a:off x="3284375" y="4694739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9" name="Shape 509"/>
          <p:cNvCxnSpPr>
            <a:stCxn id="498" idx="2"/>
            <a:endCxn id="499" idx="0"/>
          </p:cNvCxnSpPr>
          <p:nvPr/>
        </p:nvCxnSpPr>
        <p:spPr>
          <a:xfrm>
            <a:off x="5405163" y="3651568"/>
            <a:ext cx="0" cy="3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510" name="Shape 510"/>
          <p:cNvCxnSpPr>
            <a:stCxn id="489" idx="2"/>
            <a:endCxn id="500" idx="0"/>
          </p:cNvCxnSpPr>
          <p:nvPr/>
        </p:nvCxnSpPr>
        <p:spPr>
          <a:xfrm flipH="1">
            <a:off x="5405075" y="4802925"/>
            <a:ext cx="1500" cy="19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11" name="Shape 511"/>
          <p:cNvCxnSpPr>
            <a:stCxn id="512" idx="2"/>
            <a:endCxn id="501" idx="0"/>
          </p:cNvCxnSpPr>
          <p:nvPr/>
        </p:nvCxnSpPr>
        <p:spPr>
          <a:xfrm>
            <a:off x="7596070" y="4694756"/>
            <a:ext cx="0" cy="305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3" name="Shape 513"/>
          <p:cNvSpPr txBox="1"/>
          <p:nvPr/>
        </p:nvSpPr>
        <p:spPr>
          <a:xfrm>
            <a:off x="317825" y="3110363"/>
            <a:ext cx="1438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自變項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(可能原因)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317825" y="4250088"/>
            <a:ext cx="1438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依</a:t>
            </a:r>
            <a:r>
              <a:rPr lang="zh-TW" sz="2400"/>
              <a:t>變項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000"/>
              <a:t>(</a:t>
            </a:r>
            <a:r>
              <a:rPr lang="zh-TW" sz="2000"/>
              <a:t>造成結果</a:t>
            </a:r>
            <a:r>
              <a:rPr lang="zh-TW" sz="2000"/>
              <a:t>)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317825" y="5312713"/>
            <a:ext cx="1438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分析技術</a:t>
            </a:r>
          </a:p>
        </p:txBody>
      </p:sp>
      <p:sp>
        <p:nvSpPr>
          <p:cNvPr id="505" name="Shape 505"/>
          <p:cNvSpPr/>
          <p:nvPr/>
        </p:nvSpPr>
        <p:spPr>
          <a:xfrm>
            <a:off x="6614325" y="2909325"/>
            <a:ext cx="1963500" cy="1893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6664963" y="2969668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517" name="Shape 517"/>
          <p:cNvSpPr/>
          <p:nvPr/>
        </p:nvSpPr>
        <p:spPr>
          <a:xfrm>
            <a:off x="6664963" y="4012839"/>
            <a:ext cx="1859400" cy="681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類別</a:t>
            </a:r>
            <a:r>
              <a:rPr lang="zh-TW" sz="2400">
                <a:solidFill>
                  <a:srgbClr val="FFFFFF"/>
                </a:solidFill>
              </a:rPr>
              <a:t>資料</a:t>
            </a:r>
          </a:p>
        </p:txBody>
      </p:sp>
      <p:cxnSp>
        <p:nvCxnSpPr>
          <p:cNvPr id="518" name="Shape 518"/>
          <p:cNvCxnSpPr/>
          <p:nvPr/>
        </p:nvCxnSpPr>
        <p:spPr>
          <a:xfrm>
            <a:off x="7596063" y="3651568"/>
            <a:ext cx="0" cy="3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5" name="Shape 52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http://tonypai.droppages.com/bearx3</a:t>
            </a:r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0" y="695050"/>
            <a:ext cx="8286000" cy="4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 txBox="1"/>
          <p:nvPr>
            <p:ph type="title"/>
          </p:nvPr>
        </p:nvSpPr>
        <p:spPr>
          <a:xfrm rot="488954">
            <a:off x="749711" y="4406956"/>
            <a:ext cx="5210515" cy="1243773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#</a:t>
            </a:r>
            <a:r>
              <a:rPr lang="zh-TW"/>
              <a:t>館長Sorry都沒顯著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4" name="Shape 53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type="title"/>
          </p:nvPr>
        </p:nvSpPr>
        <p:spPr>
          <a:xfrm rot="-423402">
            <a:off x="2886718" y="4819004"/>
            <a:ext cx="5367458" cy="1243908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#</a:t>
            </a:r>
            <a:r>
              <a:rPr lang="zh-TW"/>
              <a:t>分析這什麼毛？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925" y="304800"/>
            <a:ext cx="5226975" cy="47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Shape 537"/>
          <p:cNvSpPr txBox="1"/>
          <p:nvPr/>
        </p:nvSpPr>
        <p:spPr>
          <a:xfrm rot="962">
            <a:off x="6408300" y="1705250"/>
            <a:ext cx="2144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⇦</a:t>
            </a:r>
            <a:r>
              <a:rPr lang="zh-TW" sz="3200">
                <a:solidFill>
                  <a:srgbClr val="FFFFFF"/>
                </a:solidFill>
              </a:rPr>
              <a:t>館長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目的：</a:t>
            </a:r>
            <a:r>
              <a:rPr lang="zh-TW"/>
              <a:t>對</a:t>
            </a:r>
            <a:r>
              <a:rPr lang="zh-TW"/>
              <a:t>理論的驗證</a:t>
            </a:r>
            <a:br>
              <a:rPr lang="zh-TW"/>
            </a:br>
            <a:r>
              <a:rPr lang="zh-TW"/>
              <a:t>⇨</a:t>
            </a:r>
            <a:r>
              <a:rPr lang="zh-TW">
                <a:solidFill>
                  <a:srgbClr val="FF0000"/>
                </a:solidFill>
              </a:rPr>
              <a:t>適合</a:t>
            </a:r>
            <a:r>
              <a:rPr lang="zh-TW" u="sng">
                <a:solidFill>
                  <a:srgbClr val="FF0000"/>
                </a:solidFill>
              </a:rPr>
              <a:t>研究</a:t>
            </a:r>
            <a:r>
              <a:rPr lang="zh-TW">
                <a:solidFill>
                  <a:srgbClr val="FF0000"/>
                </a:solidFill>
              </a:rPr>
              <a:t>使用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評估方式：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檢定統計量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 u="sng"/>
              <a:t>機率值p</a:t>
            </a:r>
          </a:p>
          <a:p>
            <a:pPr indent="-228600" lvl="0" marL="457200">
              <a:spcBef>
                <a:spcPts val="0"/>
              </a:spcBef>
            </a:pPr>
            <a:r>
              <a:rPr lang="zh-TW"/>
              <a:t>評估依據：</a:t>
            </a:r>
            <a:br>
              <a:rPr lang="zh-TW"/>
            </a:br>
            <a:r>
              <a:rPr lang="zh-TW"/>
              <a:t>推論統計的母體模型</a:t>
            </a:r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5" name="Shape 5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資料分析的需求不同</a:t>
            </a:r>
          </a:p>
        </p:txBody>
      </p:sp>
      <p:sp>
        <p:nvSpPr>
          <p:cNvPr id="546" name="Shape 54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資料檢定級</a:t>
            </a:r>
          </a:p>
        </p:txBody>
      </p:sp>
      <p:sp>
        <p:nvSpPr>
          <p:cNvPr id="547" name="Shape 5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目的：對現實的評估</a:t>
            </a:r>
            <a:br>
              <a:rPr lang="zh-TW"/>
            </a:br>
            <a:r>
              <a:rPr lang="zh-TW"/>
              <a:t>⇨</a:t>
            </a:r>
            <a:r>
              <a:rPr lang="zh-TW">
                <a:solidFill>
                  <a:srgbClr val="FF0000"/>
                </a:solidFill>
              </a:rPr>
              <a:t>適合</a:t>
            </a:r>
            <a:r>
              <a:rPr lang="zh-TW" u="sng">
                <a:solidFill>
                  <a:srgbClr val="FF0000"/>
                </a:solidFill>
              </a:rPr>
              <a:t>實務工作</a:t>
            </a:r>
            <a:r>
              <a:rPr lang="zh-TW">
                <a:solidFill>
                  <a:srgbClr val="FF0000"/>
                </a:solidFill>
              </a:rPr>
              <a:t>使用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評估方式：</a:t>
            </a:r>
            <a:r>
              <a:rPr lang="zh-TW" u="sng"/>
              <a:t>信心程度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 u="sng"/>
              <a:t>正確率</a:t>
            </a:r>
          </a:p>
          <a:p>
            <a:pPr indent="-228600" lvl="1" marL="914400" rtl="0">
              <a:spcBef>
                <a:spcPts val="0"/>
              </a:spcBef>
            </a:pPr>
            <a:r>
              <a:rPr lang="zh-TW"/>
              <a:t>平均絕對誤差(MSE)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評估依據：</a:t>
            </a:r>
            <a:br>
              <a:rPr lang="zh-TW"/>
            </a:br>
            <a:r>
              <a:rPr lang="zh-TW"/>
              <a:t>真實樣本的模型(訓練集)</a:t>
            </a:r>
          </a:p>
        </p:txBody>
      </p:sp>
      <p:sp>
        <p:nvSpPr>
          <p:cNvPr id="548" name="Shape 54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資料預測級</a:t>
            </a:r>
          </a:p>
        </p:txBody>
      </p:sp>
      <p:sp>
        <p:nvSpPr>
          <p:cNvPr id="549" name="Shape 54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0" name="Shape 550"/>
          <p:cNvCxnSpPr/>
          <p:nvPr/>
        </p:nvCxnSpPr>
        <p:spPr>
          <a:xfrm>
            <a:off x="4552019" y="2148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7" name="Shape 557"/>
          <p:cNvSpPr txBox="1"/>
          <p:nvPr>
            <p:ph type="title"/>
          </p:nvPr>
        </p:nvSpPr>
        <p:spPr>
          <a:xfrm>
            <a:off x="476250" y="518825"/>
            <a:ext cx="8191500" cy="89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樣本非母體⇨樣本</a:t>
            </a:r>
            <a:r>
              <a:rPr lang="zh-TW">
                <a:solidFill>
                  <a:srgbClr val="FF0000"/>
                </a:solidFill>
              </a:rPr>
              <a:t>即</a:t>
            </a:r>
            <a:r>
              <a:rPr lang="zh-TW"/>
              <a:t>母體</a:t>
            </a:r>
          </a:p>
        </p:txBody>
      </p:sp>
      <p:sp>
        <p:nvSpPr>
          <p:cNvPr id="558" name="Shape 5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評估依據：</a:t>
            </a:r>
            <a:br>
              <a:rPr lang="zh-TW"/>
            </a:br>
            <a:r>
              <a:rPr lang="zh-TW"/>
              <a:t>推論統計的母體模型</a:t>
            </a:r>
          </a:p>
        </p:txBody>
      </p:sp>
      <p:sp>
        <p:nvSpPr>
          <p:cNvPr id="560" name="Shape 56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資料檢定級</a:t>
            </a:r>
          </a:p>
        </p:txBody>
      </p:sp>
      <p:sp>
        <p:nvSpPr>
          <p:cNvPr id="561" name="Shape 561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評估依據：</a:t>
            </a:r>
            <a:br>
              <a:rPr lang="zh-TW"/>
            </a:br>
            <a:r>
              <a:rPr lang="zh-TW"/>
              <a:t>真實樣本的模型(訓練集)</a:t>
            </a:r>
          </a:p>
        </p:txBody>
      </p:sp>
      <p:sp>
        <p:nvSpPr>
          <p:cNvPr id="562" name="Shape 562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資料預測級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384625" y="5935625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</a:rPr>
              <a:t>本人對應到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/>
              <a:t>母體模型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2400"/>
              <a:t>檢定統計量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5572650" y="5988750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1800"/>
              <a:t>真的是本人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2400"/>
              <a:t>樣本訓練集</a:t>
            </a:r>
          </a:p>
        </p:txBody>
      </p:sp>
      <p:grpSp>
        <p:nvGrpSpPr>
          <p:cNvPr id="565" name="Shape 565"/>
          <p:cNvGrpSpPr/>
          <p:nvPr/>
        </p:nvGrpSpPr>
        <p:grpSpPr>
          <a:xfrm>
            <a:off x="1812158" y="3373764"/>
            <a:ext cx="2567590" cy="3015493"/>
            <a:chOff x="2800087" y="1551405"/>
            <a:chExt cx="3087901" cy="3626570"/>
          </a:xfrm>
        </p:grpSpPr>
        <p:sp>
          <p:nvSpPr>
            <p:cNvPr id="566" name="Shape 566"/>
            <p:cNvSpPr/>
            <p:nvPr/>
          </p:nvSpPr>
          <p:spPr>
            <a:xfrm>
              <a:off x="3408900" y="2570700"/>
              <a:ext cx="2326200" cy="23262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67" name="Shape 5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2800087" y="1551405"/>
              <a:ext cx="3087901" cy="3559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Shape 568"/>
            <p:cNvSpPr/>
            <p:nvPr/>
          </p:nvSpPr>
          <p:spPr>
            <a:xfrm>
              <a:off x="3702975" y="3862775"/>
              <a:ext cx="1863900" cy="13152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351C7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351C75"/>
                  </a:solidFill>
                </a:rPr>
                <a:t>檢定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zh-TW" sz="2400">
                  <a:solidFill>
                    <a:srgbClr val="351C75"/>
                  </a:solidFill>
                </a:rPr>
                <a:t>統計量</a:t>
              </a:r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4861212" y="3837764"/>
            <a:ext cx="2051803" cy="2551478"/>
            <a:chOff x="476250" y="2133125"/>
            <a:chExt cx="2467592" cy="3068525"/>
          </a:xfrm>
        </p:grpSpPr>
        <p:pic>
          <p:nvPicPr>
            <p:cNvPr id="570" name="Shape 5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476250" y="2133125"/>
              <a:ext cx="2467592" cy="306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Shape 571"/>
            <p:cNvSpPr txBox="1"/>
            <p:nvPr/>
          </p:nvSpPr>
          <p:spPr>
            <a:xfrm>
              <a:off x="914750" y="4064688"/>
              <a:ext cx="15906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zh-TW" sz="2000">
                  <a:solidFill>
                    <a:srgbClr val="000000"/>
                  </a:solidFill>
                </a:rPr>
                <a:t>本人的</a:t>
              </a:r>
            </a:p>
            <a:p>
              <a:pPr lvl="0" rtl="0" algn="ctr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zh-TW" sz="2000">
                  <a:solidFill>
                    <a:srgbClr val="000000"/>
                  </a:solidFill>
                </a:rPr>
                <a:t>真實成績</a:t>
              </a:r>
            </a:p>
          </p:txBody>
        </p:sp>
      </p:grpSp>
      <p:cxnSp>
        <p:nvCxnSpPr>
          <p:cNvPr id="572" name="Shape 572"/>
          <p:cNvCxnSpPr/>
          <p:nvPr/>
        </p:nvCxnSpPr>
        <p:spPr>
          <a:xfrm>
            <a:off x="4624569" y="2148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3" name="Shape 573"/>
          <p:cNvSpPr txBox="1"/>
          <p:nvPr>
            <p:ph idx="3" type="subTitle"/>
          </p:nvPr>
        </p:nvSpPr>
        <p:spPr>
          <a:xfrm>
            <a:off x="1684300" y="178850"/>
            <a:ext cx="2823300" cy="40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000000"/>
                </a:solidFill>
              </a:rPr>
              <a:t>資料檢定級</a:t>
            </a:r>
          </a:p>
        </p:txBody>
      </p:sp>
      <p:sp>
        <p:nvSpPr>
          <p:cNvPr id="574" name="Shape 574"/>
          <p:cNvSpPr txBox="1"/>
          <p:nvPr>
            <p:ph idx="3" type="subTitle"/>
          </p:nvPr>
        </p:nvSpPr>
        <p:spPr>
          <a:xfrm>
            <a:off x="4632600" y="178850"/>
            <a:ext cx="2823300" cy="40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000000"/>
                </a:solidFill>
              </a:rPr>
              <a:t>資料</a:t>
            </a:r>
            <a:r>
              <a:rPr lang="zh-TW">
                <a:solidFill>
                  <a:srgbClr val="000000"/>
                </a:solidFill>
              </a:rPr>
              <a:t>預測</a:t>
            </a:r>
            <a:r>
              <a:rPr lang="zh-TW">
                <a:solidFill>
                  <a:srgbClr val="000000"/>
                </a:solidFill>
              </a:rPr>
              <a:t>級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81" name="Shape 5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資料探勘(機器學習)的三大議題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" y="1884975"/>
            <a:ext cx="9104724" cy="45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/>
          <p:nvPr/>
        </p:nvSpPr>
        <p:spPr>
          <a:xfrm>
            <a:off x="3222575" y="2067567"/>
            <a:ext cx="2580900" cy="1057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W14, W16</a:t>
            </a:r>
          </a:p>
        </p:txBody>
      </p:sp>
      <p:sp>
        <p:nvSpPr>
          <p:cNvPr id="585" name="Shape 585"/>
          <p:cNvSpPr/>
          <p:nvPr/>
        </p:nvSpPr>
        <p:spPr>
          <a:xfrm>
            <a:off x="552925" y="2067574"/>
            <a:ext cx="2580900" cy="10572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分群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W06</a:t>
            </a:r>
          </a:p>
        </p:txBody>
      </p:sp>
      <p:sp>
        <p:nvSpPr>
          <p:cNvPr id="586" name="Shape 586"/>
          <p:cNvSpPr/>
          <p:nvPr/>
        </p:nvSpPr>
        <p:spPr>
          <a:xfrm>
            <a:off x="5946200" y="2067567"/>
            <a:ext cx="2580900" cy="10572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關聯式</a:t>
            </a:r>
            <a:r>
              <a:rPr b="1" lang="zh-TW" sz="3200">
                <a:solidFill>
                  <a:srgbClr val="FFFFFF"/>
                </a:solidFill>
              </a:rPr>
              <a:t>規則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rgbClr val="FFFFFF"/>
                </a:solidFill>
              </a:rPr>
              <a:t>W17</a:t>
            </a:r>
          </a:p>
        </p:txBody>
      </p:sp>
      <p:sp>
        <p:nvSpPr>
          <p:cNvPr id="587" name="Shape 587"/>
          <p:cNvSpPr/>
          <p:nvPr/>
        </p:nvSpPr>
        <p:spPr>
          <a:xfrm flipH="1" rot="5400000">
            <a:off x="4257425" y="1615750"/>
            <a:ext cx="511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4" name="Shape 594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資料預測級(分類)的相關名詞</a:t>
            </a:r>
          </a:p>
        </p:txBody>
      </p:sp>
      <p:sp>
        <p:nvSpPr>
          <p:cNvPr id="595" name="Shape 595"/>
          <p:cNvSpPr/>
          <p:nvPr/>
        </p:nvSpPr>
        <p:spPr>
          <a:xfrm>
            <a:off x="1937100" y="1414275"/>
            <a:ext cx="19254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資料探勘議題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分類</a:t>
            </a:r>
          </a:p>
        </p:txBody>
      </p:sp>
      <p:sp>
        <p:nvSpPr>
          <p:cNvPr id="596" name="Shape 596"/>
          <p:cNvSpPr/>
          <p:nvPr/>
        </p:nvSpPr>
        <p:spPr>
          <a:xfrm>
            <a:off x="896800" y="2786250"/>
            <a:ext cx="19254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技術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樸素貝氏</a:t>
            </a:r>
          </a:p>
        </p:txBody>
      </p:sp>
      <p:sp>
        <p:nvSpPr>
          <p:cNvPr id="597" name="Shape 597"/>
          <p:cNvSpPr/>
          <p:nvPr/>
        </p:nvSpPr>
        <p:spPr>
          <a:xfrm>
            <a:off x="3021925" y="2786250"/>
            <a:ext cx="23406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技術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類神經網路</a:t>
            </a:r>
          </a:p>
        </p:txBody>
      </p:sp>
      <p:sp>
        <p:nvSpPr>
          <p:cNvPr id="598" name="Shape 598"/>
          <p:cNvSpPr/>
          <p:nvPr/>
        </p:nvSpPr>
        <p:spPr>
          <a:xfrm>
            <a:off x="3021925" y="3960875"/>
            <a:ext cx="23406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類神經網路進階</a:t>
            </a:r>
            <a:r>
              <a:rPr lang="zh-TW" sz="1800">
                <a:solidFill>
                  <a:srgbClr val="FFFFFF"/>
                </a:solidFill>
              </a:rPr>
              <a:t>技術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深度學習</a:t>
            </a:r>
          </a:p>
        </p:txBody>
      </p:sp>
      <p:sp>
        <p:nvSpPr>
          <p:cNvPr id="599" name="Shape 599"/>
          <p:cNvSpPr/>
          <p:nvPr/>
        </p:nvSpPr>
        <p:spPr>
          <a:xfrm>
            <a:off x="1729500" y="5367925"/>
            <a:ext cx="23406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分類技術的應用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人工智慧</a:t>
            </a:r>
          </a:p>
        </p:txBody>
      </p:sp>
      <p:sp>
        <p:nvSpPr>
          <p:cNvPr id="600" name="Shape 600"/>
          <p:cNvSpPr/>
          <p:nvPr/>
        </p:nvSpPr>
        <p:spPr>
          <a:xfrm>
            <a:off x="5793750" y="1458675"/>
            <a:ext cx="2340600" cy="13491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分析的資料來源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巨量資料/大數據</a:t>
            </a:r>
          </a:p>
        </p:txBody>
      </p:sp>
      <p:cxnSp>
        <p:nvCxnSpPr>
          <p:cNvPr id="601" name="Shape 601"/>
          <p:cNvCxnSpPr>
            <a:endCxn id="595" idx="3"/>
          </p:cNvCxnSpPr>
          <p:nvPr/>
        </p:nvCxnSpPr>
        <p:spPr>
          <a:xfrm rot="10800000">
            <a:off x="3862500" y="1904625"/>
            <a:ext cx="193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2" name="Shape 602"/>
          <p:cNvCxnSpPr>
            <a:stCxn id="595" idx="2"/>
            <a:endCxn id="596" idx="0"/>
          </p:cNvCxnSpPr>
          <p:nvPr/>
        </p:nvCxnSpPr>
        <p:spPr>
          <a:xfrm rot="5400000">
            <a:off x="2184000" y="2070375"/>
            <a:ext cx="391200" cy="10404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3" name="Shape 603"/>
          <p:cNvCxnSpPr>
            <a:stCxn id="595" idx="2"/>
            <a:endCxn id="597" idx="0"/>
          </p:cNvCxnSpPr>
          <p:nvPr/>
        </p:nvCxnSpPr>
        <p:spPr>
          <a:xfrm flipH="1" rot="-5400000">
            <a:off x="3350400" y="1944375"/>
            <a:ext cx="391200" cy="12924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4" name="Shape 604"/>
          <p:cNvCxnSpPr>
            <a:endCxn id="598" idx="0"/>
          </p:cNvCxnSpPr>
          <p:nvPr/>
        </p:nvCxnSpPr>
        <p:spPr>
          <a:xfrm>
            <a:off x="4192225" y="3767075"/>
            <a:ext cx="0" cy="19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5" name="Shape 605"/>
          <p:cNvCxnSpPr>
            <a:stCxn id="596" idx="2"/>
            <a:endCxn id="599" idx="0"/>
          </p:cNvCxnSpPr>
          <p:nvPr/>
        </p:nvCxnSpPr>
        <p:spPr>
          <a:xfrm flipH="1" rot="-5400000">
            <a:off x="1579150" y="4047300"/>
            <a:ext cx="1601100" cy="1040400"/>
          </a:xfrm>
          <a:prstGeom prst="bentConnector3">
            <a:avLst>
              <a:gd fmla="val 8641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6" name="Shape 606"/>
          <p:cNvCxnSpPr>
            <a:stCxn id="598" idx="2"/>
            <a:endCxn id="599" idx="0"/>
          </p:cNvCxnSpPr>
          <p:nvPr/>
        </p:nvCxnSpPr>
        <p:spPr>
          <a:xfrm rot="5400000">
            <a:off x="3332875" y="4508525"/>
            <a:ext cx="426300" cy="1292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07" name="Shape 607"/>
          <p:cNvSpPr/>
          <p:nvPr/>
        </p:nvSpPr>
        <p:spPr>
          <a:xfrm>
            <a:off x="5793750" y="3548900"/>
            <a:ext cx="2340600" cy="980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蒐集資料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物聯網</a:t>
            </a:r>
          </a:p>
        </p:txBody>
      </p:sp>
      <p:sp>
        <p:nvSpPr>
          <p:cNvPr id="608" name="Shape 608"/>
          <p:cNvSpPr/>
          <p:nvPr/>
        </p:nvSpPr>
        <p:spPr>
          <a:xfrm>
            <a:off x="5793750" y="5367925"/>
            <a:ext cx="2340600" cy="980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執行預測結果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物聯網</a:t>
            </a:r>
          </a:p>
        </p:txBody>
      </p:sp>
      <p:cxnSp>
        <p:nvCxnSpPr>
          <p:cNvPr id="609" name="Shape 609"/>
          <p:cNvCxnSpPr>
            <a:stCxn id="599" idx="3"/>
            <a:endCxn id="608" idx="1"/>
          </p:cNvCxnSpPr>
          <p:nvPr/>
        </p:nvCxnSpPr>
        <p:spPr>
          <a:xfrm>
            <a:off x="4070100" y="5858275"/>
            <a:ext cx="17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0" name="Shape 610"/>
          <p:cNvCxnSpPr>
            <a:stCxn id="608" idx="0"/>
            <a:endCxn id="607" idx="2"/>
          </p:cNvCxnSpPr>
          <p:nvPr/>
        </p:nvCxnSpPr>
        <p:spPr>
          <a:xfrm rot="10800000">
            <a:off x="6964050" y="4529725"/>
            <a:ext cx="0" cy="83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1" name="Shape 611"/>
          <p:cNvCxnSpPr>
            <a:endCxn id="600" idx="2"/>
          </p:cNvCxnSpPr>
          <p:nvPr/>
        </p:nvCxnSpPr>
        <p:spPr>
          <a:xfrm rot="10800000">
            <a:off x="6964050" y="2807775"/>
            <a:ext cx="0" cy="74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2" name="Shape 612"/>
          <p:cNvSpPr txBox="1"/>
          <p:nvPr/>
        </p:nvSpPr>
        <p:spPr>
          <a:xfrm>
            <a:off x="7018150" y="2978088"/>
            <a:ext cx="672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組成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7018150" y="4748500"/>
            <a:ext cx="111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記錄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4373775" y="5948125"/>
            <a:ext cx="111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執行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621175" y="5030675"/>
            <a:ext cx="111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自動化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621175" y="2298200"/>
            <a:ext cx="111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使用技術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4269975" y="1504125"/>
            <a:ext cx="11163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使用技術</a:t>
            </a:r>
          </a:p>
        </p:txBody>
      </p:sp>
      <p:sp>
        <p:nvSpPr>
          <p:cNvPr id="618" name="Shape 618"/>
          <p:cNvSpPr/>
          <p:nvPr/>
        </p:nvSpPr>
        <p:spPr>
          <a:xfrm>
            <a:off x="896800" y="3960825"/>
            <a:ext cx="1925400" cy="980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技術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貝氏網路</a:t>
            </a:r>
          </a:p>
        </p:txBody>
      </p:sp>
      <p:sp>
        <p:nvSpPr>
          <p:cNvPr id="619" name="Shape 619"/>
          <p:cNvSpPr/>
          <p:nvPr/>
        </p:nvSpPr>
        <p:spPr>
          <a:xfrm>
            <a:off x="476251" y="3909625"/>
            <a:ext cx="838200" cy="391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W14</a:t>
            </a:r>
          </a:p>
        </p:txBody>
      </p:sp>
      <p:sp>
        <p:nvSpPr>
          <p:cNvPr id="620" name="Shape 620"/>
          <p:cNvSpPr/>
          <p:nvPr/>
        </p:nvSpPr>
        <p:spPr>
          <a:xfrm>
            <a:off x="476251" y="2698700"/>
            <a:ext cx="838200" cy="391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W16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234" y="3450103"/>
            <a:ext cx="5028514" cy="2820197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50" y="564475"/>
            <a:ext cx="5697255" cy="28856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7" name="Shape 62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分類的處理流程</a:t>
            </a:r>
          </a:p>
        </p:txBody>
      </p:sp>
      <p:sp>
        <p:nvSpPr>
          <p:cNvPr id="628" name="Shape 62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/>
              <a:t>準備資料</a:t>
            </a:r>
            <a:r>
              <a:rPr lang="zh-TW"/>
              <a:t>：整理樣本資料為</a:t>
            </a:r>
            <a:r>
              <a:rPr lang="zh-TW" u="sng"/>
              <a:t>訓練集</a:t>
            </a:r>
            <a:r>
              <a:rPr lang="zh-TW"/>
              <a:t>與</a:t>
            </a:r>
            <a:r>
              <a:rPr lang="zh-TW" u="sng"/>
              <a:t>測試集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建立模型</a:t>
            </a:r>
            <a:r>
              <a:rPr lang="zh-TW">
                <a:solidFill>
                  <a:schemeClr val="dk1"/>
                </a:solidFill>
              </a:rPr>
              <a:t>：</a:t>
            </a:r>
            <a:r>
              <a:rPr lang="zh-TW" u="sng">
                <a:solidFill>
                  <a:schemeClr val="dk1"/>
                </a:solidFill>
              </a:rPr>
              <a:t>分類演算法</a:t>
            </a:r>
            <a:r>
              <a:rPr lang="zh-TW"/>
              <a:t>分析</a:t>
            </a:r>
            <a:r>
              <a:rPr lang="zh-TW"/>
              <a:t>樣本特徵資料，</a:t>
            </a:r>
            <a:r>
              <a:rPr lang="zh-TW"/>
              <a:t>歸納</a:t>
            </a:r>
            <a:r>
              <a:rPr lang="zh-TW"/>
              <a:t>模式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/>
              <a:t>評估模型</a:t>
            </a:r>
            <a:r>
              <a:rPr lang="zh-TW"/>
              <a:t>：評估模型的</a:t>
            </a:r>
            <a:r>
              <a:rPr lang="zh-TW" u="sng"/>
              <a:t>信心程度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/>
              <a:t>預測未知</a:t>
            </a:r>
            <a:r>
              <a:rPr lang="zh-TW"/>
              <a:t>：</a:t>
            </a:r>
            <a:r>
              <a:rPr lang="zh-TW"/>
              <a:t>預測未知的樣本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/>
              <a:t>修正模型</a:t>
            </a:r>
            <a:r>
              <a:rPr lang="zh-TW"/>
              <a:t>：加入更多已知資料，修正模型</a:t>
            </a:r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36" name="Shape 6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分類的處理流程</a:t>
            </a:r>
          </a:p>
        </p:txBody>
      </p:sp>
      <p:sp>
        <p:nvSpPr>
          <p:cNvPr id="637" name="Shape 6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Shape 643"/>
          <p:cNvCxnSpPr/>
          <p:nvPr/>
        </p:nvCxnSpPr>
        <p:spPr>
          <a:xfrm>
            <a:off x="2655425" y="2886275"/>
            <a:ext cx="0" cy="3358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44" name="Shape 6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45" name="Shape 6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樣本</a:t>
            </a:r>
            <a:r>
              <a:rPr lang="zh-TW"/>
              <a:t>資料</a:t>
            </a:r>
            <a:r>
              <a:rPr lang="zh-TW"/>
              <a:t>的</a:t>
            </a:r>
            <a:r>
              <a:rPr lang="zh-TW"/>
              <a:t>類型</a:t>
            </a:r>
          </a:p>
        </p:txBody>
      </p:sp>
      <p:sp>
        <p:nvSpPr>
          <p:cNvPr id="646" name="Shape 646"/>
          <p:cNvSpPr txBox="1"/>
          <p:nvPr>
            <p:ph idx="3" type="subTitle"/>
          </p:nvPr>
        </p:nvSpPr>
        <p:spPr>
          <a:xfrm>
            <a:off x="629325" y="1871825"/>
            <a:ext cx="48720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/>
              <a:t>訓練集 </a:t>
            </a:r>
            <a:r>
              <a:rPr lang="zh-TW"/>
              <a:t>Train set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b="0" lang="zh-TW" sz="1800"/>
              <a:t>建立模型的依據，已知分類目標</a:t>
            </a:r>
          </a:p>
        </p:txBody>
      </p:sp>
      <p:sp>
        <p:nvSpPr>
          <p:cNvPr id="647" name="Shape 647"/>
          <p:cNvSpPr txBox="1"/>
          <p:nvPr>
            <p:ph idx="4" type="subTitle"/>
          </p:nvPr>
        </p:nvSpPr>
        <p:spPr>
          <a:xfrm>
            <a:off x="5995250" y="1871825"/>
            <a:ext cx="28389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測試集</a:t>
            </a:r>
            <a:r>
              <a:rPr lang="zh-TW"/>
              <a:t> Test set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0" lang="zh-TW" sz="1800"/>
              <a:t>需要預測的對象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0" lang="zh-TW" sz="1800"/>
              <a:t>分類目標未知</a:t>
            </a:r>
          </a:p>
        </p:txBody>
      </p:sp>
      <p:sp>
        <p:nvSpPr>
          <p:cNvPr id="648" name="Shape 64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http://www.otaku-hk.com/pkmgo/tw/pokedex/2</a:t>
            </a:r>
          </a:p>
        </p:txBody>
      </p:sp>
      <p:cxnSp>
        <p:nvCxnSpPr>
          <p:cNvPr id="649" name="Shape 649"/>
          <p:cNvCxnSpPr/>
          <p:nvPr/>
        </p:nvCxnSpPr>
        <p:spPr>
          <a:xfrm>
            <a:off x="5601194" y="21486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25" y="3970550"/>
            <a:ext cx="1706460" cy="17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40" y="3970542"/>
            <a:ext cx="1706460" cy="17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5900" y="4190050"/>
            <a:ext cx="1352400" cy="14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/>
          <p:nvPr/>
        </p:nvSpPr>
        <p:spPr>
          <a:xfrm>
            <a:off x="407050" y="3138600"/>
            <a:ext cx="1264500" cy="580800"/>
          </a:xfrm>
          <a:prstGeom prst="wedgeRoundRectCallout">
            <a:avLst>
              <a:gd fmla="val 17255" name="adj1"/>
              <a:gd fmla="val 8069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顏色:黃</a:t>
            </a:r>
          </a:p>
        </p:txBody>
      </p:sp>
      <p:sp>
        <p:nvSpPr>
          <p:cNvPr id="654" name="Shape 654"/>
          <p:cNvSpPr/>
          <p:nvPr/>
        </p:nvSpPr>
        <p:spPr>
          <a:xfrm>
            <a:off x="1659680" y="3278725"/>
            <a:ext cx="1264500" cy="580800"/>
          </a:xfrm>
          <a:prstGeom prst="wedgeRoundRectCallout">
            <a:avLst>
              <a:gd fmla="val -27435" name="adj1"/>
              <a:gd fmla="val 948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</a:t>
            </a:r>
            <a:r>
              <a:rPr lang="zh-TW" sz="2400"/>
              <a:t>:否</a:t>
            </a:r>
          </a:p>
        </p:txBody>
      </p:sp>
      <p:sp>
        <p:nvSpPr>
          <p:cNvPr id="655" name="Shape 655"/>
          <p:cNvSpPr/>
          <p:nvPr/>
        </p:nvSpPr>
        <p:spPr>
          <a:xfrm>
            <a:off x="3004125" y="3138600"/>
            <a:ext cx="1264500" cy="580800"/>
          </a:xfrm>
          <a:prstGeom prst="wedgeRoundRectCallout">
            <a:avLst>
              <a:gd fmla="val 17255" name="adj1"/>
              <a:gd fmla="val 8069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顏色:黃</a:t>
            </a:r>
          </a:p>
        </p:txBody>
      </p:sp>
      <p:sp>
        <p:nvSpPr>
          <p:cNvPr id="656" name="Shape 656"/>
          <p:cNvSpPr/>
          <p:nvPr/>
        </p:nvSpPr>
        <p:spPr>
          <a:xfrm>
            <a:off x="4256755" y="3278725"/>
            <a:ext cx="1264500" cy="580800"/>
          </a:xfrm>
          <a:prstGeom prst="wedgeRoundRectCallout">
            <a:avLst>
              <a:gd fmla="val -27435" name="adj1"/>
              <a:gd fmla="val 948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飛行:是</a:t>
            </a:r>
          </a:p>
        </p:txBody>
      </p:sp>
      <p:sp>
        <p:nvSpPr>
          <p:cNvPr id="657" name="Shape 657"/>
          <p:cNvSpPr/>
          <p:nvPr/>
        </p:nvSpPr>
        <p:spPr>
          <a:xfrm>
            <a:off x="732125" y="5725025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皮卡丘</a:t>
            </a:r>
          </a:p>
        </p:txBody>
      </p:sp>
      <p:sp>
        <p:nvSpPr>
          <p:cNvPr id="658" name="Shape 658"/>
          <p:cNvSpPr/>
          <p:nvPr/>
        </p:nvSpPr>
        <p:spPr>
          <a:xfrm>
            <a:off x="3284675" y="5725025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閃電鳥</a:t>
            </a:r>
          </a:p>
        </p:txBody>
      </p:sp>
      <p:sp>
        <p:nvSpPr>
          <p:cNvPr id="659" name="Shape 659"/>
          <p:cNvSpPr/>
          <p:nvPr/>
        </p:nvSpPr>
        <p:spPr>
          <a:xfrm>
            <a:off x="6631100" y="5725025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？</a:t>
            </a:r>
          </a:p>
        </p:txBody>
      </p:sp>
      <p:sp>
        <p:nvSpPr>
          <p:cNvPr id="660" name="Shape 660"/>
          <p:cNvSpPr/>
          <p:nvPr/>
        </p:nvSpPr>
        <p:spPr>
          <a:xfrm>
            <a:off x="6156137" y="3367200"/>
            <a:ext cx="1264500" cy="580800"/>
          </a:xfrm>
          <a:prstGeom prst="wedgeRoundRectCallout">
            <a:avLst>
              <a:gd fmla="val 17255" name="adj1"/>
              <a:gd fmla="val 8069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顏色:黃</a:t>
            </a:r>
          </a:p>
        </p:txBody>
      </p:sp>
      <p:sp>
        <p:nvSpPr>
          <p:cNvPr id="661" name="Shape 661"/>
          <p:cNvSpPr/>
          <p:nvPr/>
        </p:nvSpPr>
        <p:spPr>
          <a:xfrm>
            <a:off x="7408767" y="3507325"/>
            <a:ext cx="1264500" cy="580800"/>
          </a:xfrm>
          <a:prstGeom prst="wedgeRoundRectCallout">
            <a:avLst>
              <a:gd fmla="val -27435" name="adj1"/>
              <a:gd fmla="val 948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飛行:否</a:t>
            </a:r>
          </a:p>
        </p:txBody>
      </p:sp>
      <p:sp>
        <p:nvSpPr>
          <p:cNvPr id="662" name="Shape 662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2" type="body"/>
          </p:nvPr>
        </p:nvSpPr>
        <p:spPr>
          <a:xfrm>
            <a:off x="5118825" y="1791150"/>
            <a:ext cx="36060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/>
              <a:t>資料類型：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類別資料 Norminal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連續資料 Numeric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zh-TW"/>
              <a:t>遺漏值 Missing</a:t>
            </a:r>
          </a:p>
        </p:txBody>
      </p:sp>
      <p:sp>
        <p:nvSpPr>
          <p:cNvPr id="669" name="Shape 6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70" name="Shape 6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7500"/>
              <a:buFont typeface="Arial"/>
              <a:buNone/>
            </a:pPr>
            <a:r>
              <a:rPr lang="zh-TW"/>
              <a:t>特徵 與 分類目標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4364175" y="169425"/>
            <a:ext cx="22488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2115550" y="354225"/>
            <a:ext cx="21042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Attribute  </a:t>
            </a:r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88" y="2289425"/>
            <a:ext cx="1706460" cy="17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2114037" y="4288625"/>
            <a:ext cx="1264500" cy="580800"/>
          </a:xfrm>
          <a:prstGeom prst="wedgeRoundRectCallout">
            <a:avLst>
              <a:gd fmla="val 38684" name="adj1"/>
              <a:gd fmla="val -9492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顏色:黃</a:t>
            </a:r>
          </a:p>
        </p:txBody>
      </p:sp>
      <p:sp>
        <p:nvSpPr>
          <p:cNvPr id="676" name="Shape 676"/>
          <p:cNvSpPr/>
          <p:nvPr/>
        </p:nvSpPr>
        <p:spPr>
          <a:xfrm>
            <a:off x="3669450" y="4288625"/>
            <a:ext cx="1567200" cy="580800"/>
          </a:xfrm>
          <a:prstGeom prst="wedgeRoundRectCallout">
            <a:avLst>
              <a:gd fmla="val -43352" name="adj1"/>
              <a:gd fmla="val -10270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飛行:</a:t>
            </a:r>
            <a:r>
              <a:rPr lang="zh-TW" sz="2400"/>
              <a:t>不會</a:t>
            </a:r>
          </a:p>
        </p:txBody>
      </p:sp>
      <p:sp>
        <p:nvSpPr>
          <p:cNvPr id="677" name="Shape 677"/>
          <p:cNvSpPr/>
          <p:nvPr/>
        </p:nvSpPr>
        <p:spPr>
          <a:xfrm>
            <a:off x="2741888" y="5372875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皮卡丘</a:t>
            </a:r>
          </a:p>
        </p:txBody>
      </p:sp>
      <p:cxnSp>
        <p:nvCxnSpPr>
          <p:cNvPr id="678" name="Shape 678"/>
          <p:cNvCxnSpPr>
            <a:stCxn id="675" idx="2"/>
            <a:endCxn id="677" idx="0"/>
          </p:cNvCxnSpPr>
          <p:nvPr/>
        </p:nvCxnSpPr>
        <p:spPr>
          <a:xfrm flipH="1" rot="-5400000">
            <a:off x="2884137" y="4731575"/>
            <a:ext cx="503400" cy="7791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9" name="Shape 679"/>
          <p:cNvCxnSpPr>
            <a:stCxn id="676" idx="2"/>
            <a:endCxn id="677" idx="0"/>
          </p:cNvCxnSpPr>
          <p:nvPr/>
        </p:nvCxnSpPr>
        <p:spPr>
          <a:xfrm rot="5400000">
            <a:off x="3737550" y="4657325"/>
            <a:ext cx="503400" cy="927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80" name="Shape 680"/>
          <p:cNvSpPr txBox="1"/>
          <p:nvPr/>
        </p:nvSpPr>
        <p:spPr>
          <a:xfrm>
            <a:off x="294875" y="4378775"/>
            <a:ext cx="1797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2400"/>
              <a:t>特徵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zh-TW" sz="3200"/>
              <a:t>Attribute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294875" y="5488525"/>
            <a:ext cx="1797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分類目標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682" name="Shape 682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9" name="Shape 6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Missing Value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遺漏值：「?」</a:t>
            </a:r>
          </a:p>
        </p:txBody>
      </p:sp>
      <p:sp>
        <p:nvSpPr>
          <p:cNvPr id="690" name="Shape 69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訓練集</a:t>
            </a:r>
          </a:p>
        </p:txBody>
      </p:sp>
      <p:sp>
        <p:nvSpPr>
          <p:cNvPr id="691" name="Shape 691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測試集</a:t>
            </a:r>
          </a:p>
        </p:txBody>
      </p:sp>
      <p:sp>
        <p:nvSpPr>
          <p:cNvPr id="692" name="Shape 69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200" y="3655675"/>
            <a:ext cx="1352400" cy="14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/>
          <p:nvPr/>
        </p:nvSpPr>
        <p:spPr>
          <a:xfrm>
            <a:off x="2644692" y="2744350"/>
            <a:ext cx="1264500" cy="580800"/>
          </a:xfrm>
          <a:prstGeom prst="wedgeRoundRectCallout">
            <a:avLst>
              <a:gd fmla="val 1623" name="adj1"/>
              <a:gd fmla="val 9397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飛行:</a:t>
            </a:r>
            <a:r>
              <a:rPr b="1" lang="zh-TW" sz="240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695" name="Shape 695"/>
          <p:cNvSpPr/>
          <p:nvPr/>
        </p:nvSpPr>
        <p:spPr>
          <a:xfrm>
            <a:off x="2493350" y="5190650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凱西</a:t>
            </a:r>
          </a:p>
        </p:txBody>
      </p:sp>
      <p:sp>
        <p:nvSpPr>
          <p:cNvPr id="696" name="Shape 696"/>
          <p:cNvSpPr/>
          <p:nvPr/>
        </p:nvSpPr>
        <p:spPr>
          <a:xfrm>
            <a:off x="4904400" y="5190650"/>
            <a:ext cx="1567200" cy="6318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00"/>
                </a:solidFill>
              </a:rPr>
              <a:t>？</a:t>
            </a:r>
          </a:p>
        </p:txBody>
      </p:sp>
      <p:sp>
        <p:nvSpPr>
          <p:cNvPr id="697" name="Shape 697"/>
          <p:cNvSpPr/>
          <p:nvPr/>
        </p:nvSpPr>
        <p:spPr>
          <a:xfrm>
            <a:off x="4505637" y="2832825"/>
            <a:ext cx="1264500" cy="580800"/>
          </a:xfrm>
          <a:prstGeom prst="wedgeRoundRectCallout">
            <a:avLst>
              <a:gd fmla="val 17255" name="adj1"/>
              <a:gd fmla="val 8069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顏色:</a:t>
            </a:r>
            <a:r>
              <a:rPr lang="zh-TW" sz="2400"/>
              <a:t>黃</a:t>
            </a:r>
          </a:p>
        </p:txBody>
      </p:sp>
      <p:sp>
        <p:nvSpPr>
          <p:cNvPr id="698" name="Shape 698"/>
          <p:cNvSpPr/>
          <p:nvPr/>
        </p:nvSpPr>
        <p:spPr>
          <a:xfrm>
            <a:off x="5682067" y="2972950"/>
            <a:ext cx="1264500" cy="580800"/>
          </a:xfrm>
          <a:prstGeom prst="wedgeRoundRectCallout">
            <a:avLst>
              <a:gd fmla="val -27435" name="adj1"/>
              <a:gd fmla="val 948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/>
              <a:t>飛行:</a:t>
            </a:r>
            <a:r>
              <a:rPr b="1" lang="zh-TW" sz="240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900" y="3307413"/>
            <a:ext cx="1907600" cy="1760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Shape 700"/>
          <p:cNvCxnSpPr/>
          <p:nvPr/>
        </p:nvCxnSpPr>
        <p:spPr>
          <a:xfrm>
            <a:off x="4429419" y="18438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01" name="Shape 701"/>
          <p:cNvSpPr txBox="1"/>
          <p:nvPr/>
        </p:nvSpPr>
        <p:spPr>
          <a:xfrm>
            <a:off x="476250" y="2896750"/>
            <a:ext cx="180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部分特徵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允許遺漏值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86350" y="5306300"/>
            <a:ext cx="219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分類目標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不允許</a:t>
            </a:r>
            <a:r>
              <a:rPr lang="zh-TW" sz="2400"/>
              <a:t>遺漏值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7075225" y="2896750"/>
            <a:ext cx="1805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部分特徵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允許遺漏值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747000" y="5252625"/>
            <a:ext cx="2133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分類目標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2400">
                <a:solidFill>
                  <a:srgbClr val="FF0000"/>
                </a:solidFill>
              </a:rPr>
              <a:t>必須是</a:t>
            </a:r>
            <a:r>
              <a:rPr lang="zh-TW" sz="2400"/>
              <a:t>遺漏值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25575" y="6061450"/>
            <a:ext cx="8207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※ 不同分類技術處理允許遺漏值的能力，以上是貝氏網路的情況</a:t>
            </a:r>
          </a:p>
        </p:txBody>
      </p:sp>
      <p:sp>
        <p:nvSpPr>
          <p:cNvPr id="706" name="Shape 706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/>
        </p:nvSpPr>
        <p:spPr>
          <a:xfrm>
            <a:off x="4673063" y="5686075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資料集</a:t>
            </a:r>
          </a:p>
        </p:txBody>
      </p:sp>
      <p:graphicFrame>
        <p:nvGraphicFramePr>
          <p:cNvPr id="713" name="Shape 713"/>
          <p:cNvGraphicFramePr/>
          <p:nvPr/>
        </p:nvGraphicFramePr>
        <p:xfrm>
          <a:off x="2665000" y="297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案例編號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1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皮卡丘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2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526025">
                <a:tc>
                  <a:txBody>
                    <a:bodyPr>
                      <a:noAutofit/>
                    </a:bodyPr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3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714" name="Shape 714"/>
          <p:cNvSpPr/>
          <p:nvPr/>
        </p:nvSpPr>
        <p:spPr>
          <a:xfrm>
            <a:off x="4926300" y="1910700"/>
            <a:ext cx="2758800" cy="763500"/>
          </a:xfrm>
          <a:prstGeom prst="wedgeRoundRectCallout">
            <a:avLst>
              <a:gd fmla="val 26428" name="adj1"/>
              <a:gd fmla="val 9322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分類目標通常是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在最後一欄</a:t>
            </a:r>
          </a:p>
        </p:txBody>
      </p:sp>
      <p:sp>
        <p:nvSpPr>
          <p:cNvPr id="715" name="Shape 715"/>
          <p:cNvSpPr/>
          <p:nvPr/>
        </p:nvSpPr>
        <p:spPr>
          <a:xfrm>
            <a:off x="2233975" y="1924475"/>
            <a:ext cx="2050200" cy="763500"/>
          </a:xfrm>
          <a:prstGeom prst="wedgeRoundRectCallout">
            <a:avLst>
              <a:gd fmla="val 16309" name="adj1"/>
              <a:gd fmla="val 9281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分類時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要移除編號</a:t>
            </a:r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17" name="Shape 7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整理樣本資料集</a:t>
            </a:r>
          </a:p>
        </p:txBody>
      </p:sp>
      <p:sp>
        <p:nvSpPr>
          <p:cNvPr id="718" name="Shape 71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25" y="1910700"/>
            <a:ext cx="1706460" cy="17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190" y="3427817"/>
            <a:ext cx="1706460" cy="170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50" y="4459850"/>
            <a:ext cx="1352400" cy="14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Shape 722"/>
          <p:cNvSpPr/>
          <p:nvPr/>
        </p:nvSpPr>
        <p:spPr>
          <a:xfrm>
            <a:off x="1138171" y="3201000"/>
            <a:ext cx="456000" cy="456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23" name="Shape 723"/>
          <p:cNvSpPr/>
          <p:nvPr/>
        </p:nvSpPr>
        <p:spPr>
          <a:xfrm>
            <a:off x="2080871" y="4232450"/>
            <a:ext cx="456000" cy="456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24" name="Shape 724"/>
          <p:cNvSpPr/>
          <p:nvPr/>
        </p:nvSpPr>
        <p:spPr>
          <a:xfrm>
            <a:off x="999646" y="5593900"/>
            <a:ext cx="456000" cy="4560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7685100" y="4198900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訓練集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7795425" y="4977300"/>
            <a:ext cx="11559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1800"/>
              <a:t>測試</a:t>
            </a:r>
            <a:r>
              <a:rPr lang="zh-TW" sz="1800"/>
              <a:t>集</a:t>
            </a:r>
          </a:p>
        </p:txBody>
      </p:sp>
      <p:sp>
        <p:nvSpPr>
          <p:cNvPr id="727" name="Shape 727"/>
          <p:cNvSpPr/>
          <p:nvPr/>
        </p:nvSpPr>
        <p:spPr>
          <a:xfrm>
            <a:off x="7795425" y="3876600"/>
            <a:ext cx="98700" cy="962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/>
        </p:nvSpPr>
        <p:spPr>
          <a:xfrm>
            <a:off x="7795425" y="4949700"/>
            <a:ext cx="135600" cy="482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  <p:pic>
        <p:nvPicPr>
          <p:cNvPr descr="google spreadsheet.png" id="730" name="Shape 7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3237" y="5431975"/>
            <a:ext cx="773750" cy="9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37" name="Shape 7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樣本資料集轉換器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試算表轉ARFF</a:t>
            </a:r>
          </a:p>
        </p:txBody>
      </p:sp>
      <p:sp>
        <p:nvSpPr>
          <p:cNvPr id="738" name="Shape 7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3408087" y="3685413"/>
            <a:ext cx="3053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試算表轉ARFF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pic>
        <p:nvPicPr>
          <p:cNvPr descr="[Slide] web page 網頁 Slide"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287" y="3397863"/>
            <a:ext cx="1170700" cy="11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/>
          <p:nvPr/>
        </p:nvSpPr>
        <p:spPr>
          <a:xfrm>
            <a:off x="4209650" y="2434963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資料集</a:t>
            </a:r>
          </a:p>
        </p:txBody>
      </p:sp>
      <p:pic>
        <p:nvPicPr>
          <p:cNvPr descr="google spreadsheet.png"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825" y="2180863"/>
            <a:ext cx="773750" cy="9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/>
          <p:nvPr/>
        </p:nvSpPr>
        <p:spPr>
          <a:xfrm>
            <a:off x="2875388" y="5752963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</a:t>
            </a:r>
            <a:r>
              <a:rPr lang="zh-TW" sz="3200">
                <a:solidFill>
                  <a:srgbClr val="FFFFFF"/>
                </a:solidFill>
              </a:rPr>
              <a:t>集</a:t>
            </a:r>
          </a:p>
        </p:txBody>
      </p:sp>
      <p:grpSp>
        <p:nvGrpSpPr>
          <p:cNvPr id="744" name="Shape 744"/>
          <p:cNvGrpSpPr/>
          <p:nvPr/>
        </p:nvGrpSpPr>
        <p:grpSpPr>
          <a:xfrm>
            <a:off x="3251374" y="4914788"/>
            <a:ext cx="954469" cy="954469"/>
            <a:chOff x="6162000" y="2812748"/>
            <a:chExt cx="1350600" cy="1350600"/>
          </a:xfrm>
        </p:grpSpPr>
        <p:pic>
          <p:nvPicPr>
            <p:cNvPr id="745" name="Shape 7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746" name="Shape 7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Shape 747"/>
          <p:cNvSpPr/>
          <p:nvPr/>
        </p:nvSpPr>
        <p:spPr>
          <a:xfrm>
            <a:off x="4887313" y="5752963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</a:t>
            </a:r>
            <a:r>
              <a:rPr lang="zh-TW" sz="3200">
                <a:solidFill>
                  <a:srgbClr val="FFFFFF"/>
                </a:solidFill>
              </a:rPr>
              <a:t>集</a:t>
            </a:r>
          </a:p>
        </p:txBody>
      </p:sp>
      <p:grpSp>
        <p:nvGrpSpPr>
          <p:cNvPr id="748" name="Shape 748"/>
          <p:cNvGrpSpPr/>
          <p:nvPr/>
        </p:nvGrpSpPr>
        <p:grpSpPr>
          <a:xfrm>
            <a:off x="5263287" y="4914788"/>
            <a:ext cx="954469" cy="954469"/>
            <a:chOff x="6162000" y="2812748"/>
            <a:chExt cx="1350600" cy="1350600"/>
          </a:xfrm>
        </p:grpSpPr>
        <p:pic>
          <p:nvPicPr>
            <p:cNvPr id="749" name="Shape 7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750" name="Shape 7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1" name="Shape 751"/>
          <p:cNvSpPr/>
          <p:nvPr/>
        </p:nvSpPr>
        <p:spPr>
          <a:xfrm flipH="1" rot="5400000">
            <a:off x="4632338" y="3199250"/>
            <a:ext cx="480600" cy="365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 flipH="1" rot="5400000">
            <a:off x="3350488" y="4439163"/>
            <a:ext cx="480600" cy="365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 flipH="1" rot="5400000">
            <a:off x="5500225" y="4439163"/>
            <a:ext cx="480600" cy="365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61" name="Shape 7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</a:t>
            </a:r>
            <a:r>
              <a:rPr lang="zh-TW"/>
              <a:t>準備資料 完成！</a:t>
            </a:r>
          </a:p>
        </p:txBody>
      </p:sp>
      <p:sp>
        <p:nvSpPr>
          <p:cNvPr id="762" name="Shape 76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  <p:sp>
        <p:nvSpPr>
          <p:cNvPr id="764" name="Shape 764"/>
          <p:cNvSpPr/>
          <p:nvPr/>
        </p:nvSpPr>
        <p:spPr>
          <a:xfrm>
            <a:off x="1862250" y="2947988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765" name="Shape 765"/>
          <p:cNvGrpSpPr/>
          <p:nvPr/>
        </p:nvGrpSpPr>
        <p:grpSpPr>
          <a:xfrm>
            <a:off x="2238237" y="2109813"/>
            <a:ext cx="954469" cy="954469"/>
            <a:chOff x="6162000" y="2812748"/>
            <a:chExt cx="1350600" cy="1350600"/>
          </a:xfrm>
        </p:grpSpPr>
        <p:pic>
          <p:nvPicPr>
            <p:cNvPr id="766" name="Shape 7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767" name="Shape 7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Shape 768"/>
          <p:cNvSpPr/>
          <p:nvPr/>
        </p:nvSpPr>
        <p:spPr>
          <a:xfrm>
            <a:off x="1862238" y="4992125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測試集</a:t>
            </a:r>
          </a:p>
        </p:txBody>
      </p:sp>
      <p:grpSp>
        <p:nvGrpSpPr>
          <p:cNvPr id="769" name="Shape 769"/>
          <p:cNvGrpSpPr/>
          <p:nvPr/>
        </p:nvGrpSpPr>
        <p:grpSpPr>
          <a:xfrm>
            <a:off x="2238212" y="4153950"/>
            <a:ext cx="954469" cy="954469"/>
            <a:chOff x="6162000" y="2812748"/>
            <a:chExt cx="1350600" cy="1350600"/>
          </a:xfrm>
        </p:grpSpPr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772" name="Shape 772"/>
          <p:cNvGraphicFramePr/>
          <p:nvPr/>
        </p:nvGraphicFramePr>
        <p:xfrm>
          <a:off x="3575050" y="203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皮卡丘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3" name="Shape 773"/>
          <p:cNvGraphicFramePr/>
          <p:nvPr/>
        </p:nvGraphicFramePr>
        <p:xfrm>
          <a:off x="3575050" y="421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526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774" name="Shape 774"/>
          <p:cNvSpPr txBox="1"/>
          <p:nvPr/>
        </p:nvSpPr>
        <p:spPr>
          <a:xfrm>
            <a:off x="594300" y="5810200"/>
            <a:ext cx="81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※實際上ARFF格式並非表格，此為講課方便的抽象概念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1" name="Shape 7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建立模型</a:t>
            </a:r>
          </a:p>
        </p:txBody>
      </p:sp>
      <p:sp>
        <p:nvSpPr>
          <p:cNvPr id="782" name="Shape 78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1649725" y="3105925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784" name="Shape 784"/>
          <p:cNvGrpSpPr/>
          <p:nvPr/>
        </p:nvGrpSpPr>
        <p:grpSpPr>
          <a:xfrm>
            <a:off x="2025712" y="2267750"/>
            <a:ext cx="954469" cy="954469"/>
            <a:chOff x="6162000" y="2812748"/>
            <a:chExt cx="1350600" cy="1350600"/>
          </a:xfrm>
        </p:grpSpPr>
        <p:pic>
          <p:nvPicPr>
            <p:cNvPr id="785" name="Shape 7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786" name="Shape 7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787" name="Shape 787"/>
          <p:cNvGraphicFramePr/>
          <p:nvPr/>
        </p:nvGraphicFramePr>
        <p:xfrm>
          <a:off x="476250" y="381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皮卡丘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788" name="Shape 7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875" y="2567800"/>
            <a:ext cx="1903800" cy="3455627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 txBox="1"/>
          <p:nvPr/>
        </p:nvSpPr>
        <p:spPr>
          <a:xfrm>
            <a:off x="5985275" y="2001175"/>
            <a:ext cx="19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分類演算法</a:t>
            </a:r>
          </a:p>
        </p:txBody>
      </p:sp>
      <p:sp>
        <p:nvSpPr>
          <p:cNvPr id="790" name="Shape 790"/>
          <p:cNvSpPr/>
          <p:nvPr/>
        </p:nvSpPr>
        <p:spPr>
          <a:xfrm flipH="1" rot="-8100000">
            <a:off x="4901466" y="3727068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6914175" y="5352075"/>
            <a:ext cx="1831200" cy="763500"/>
          </a:xfrm>
          <a:prstGeom prst="wedgeRoundRectCallout">
            <a:avLst>
              <a:gd fmla="val -28603" name="adj1"/>
              <a:gd fmla="val -103271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分析中...</a:t>
            </a:r>
          </a:p>
        </p:txBody>
      </p:sp>
      <p:sp>
        <p:nvSpPr>
          <p:cNvPr id="792" name="Shape 792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建立模型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/>
        </p:nvSpPr>
        <p:spPr>
          <a:xfrm>
            <a:off x="4822800" y="2972650"/>
            <a:ext cx="3601800" cy="243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如果特徵「飛行」為...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「不會」：皮卡丘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「會」：閃電鳥</a:t>
            </a:r>
          </a:p>
        </p:txBody>
      </p:sp>
      <p:sp>
        <p:nvSpPr>
          <p:cNvPr id="799" name="Shape 799"/>
          <p:cNvSpPr/>
          <p:nvPr/>
        </p:nvSpPr>
        <p:spPr>
          <a:xfrm>
            <a:off x="5289298" y="2504625"/>
            <a:ext cx="33618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分類模型(規則)</a:t>
            </a:r>
          </a:p>
        </p:txBody>
      </p:sp>
      <p:sp>
        <p:nvSpPr>
          <p:cNvPr id="800" name="Shape 8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01" name="Shape 8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    2. </a:t>
            </a:r>
            <a:r>
              <a:rPr lang="zh-TW"/>
              <a:t>建立模型：白箱模型</a:t>
            </a:r>
          </a:p>
        </p:txBody>
      </p:sp>
      <p:sp>
        <p:nvSpPr>
          <p:cNvPr id="802" name="Shape 8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/>
        </p:nvSpPr>
        <p:spPr>
          <a:xfrm rot="8100000">
            <a:off x="2798016" y="3727068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4" name="Shape 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375" y="2567800"/>
            <a:ext cx="1903800" cy="345562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Shape 805"/>
          <p:cNvSpPr txBox="1"/>
          <p:nvPr/>
        </p:nvSpPr>
        <p:spPr>
          <a:xfrm>
            <a:off x="952775" y="2001175"/>
            <a:ext cx="1958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分類演算法</a:t>
            </a:r>
          </a:p>
        </p:txBody>
      </p:sp>
      <p:pic>
        <p:nvPicPr>
          <p:cNvPr id="806" name="Shape 806"/>
          <p:cNvPicPr preferRelativeResize="0"/>
          <p:nvPr/>
        </p:nvPicPr>
        <p:blipFill rotWithShape="1">
          <a:blip r:embed="rId4">
            <a:alphaModFix/>
          </a:blip>
          <a:srcRect b="9788" l="14084" r="10958" t="7113"/>
          <a:stretch/>
        </p:blipFill>
        <p:spPr>
          <a:xfrm>
            <a:off x="4423000" y="2204475"/>
            <a:ext cx="1122028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https://www.youtube.com/watch?v=-W3pnicVgn0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76250" y="5132000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電腦挑花生</a:t>
            </a:r>
          </a:p>
        </p:txBody>
      </p:sp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 b="0" l="21730" r="8776" t="0"/>
          <a:stretch/>
        </p:blipFill>
        <p:spPr>
          <a:xfrm>
            <a:off x="4687756" y="1345924"/>
            <a:ext cx="3622445" cy="390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4">
            <a:alphaModFix/>
          </a:blip>
          <a:srcRect b="0" l="0" r="25417" t="0"/>
          <a:stretch/>
        </p:blipFill>
        <p:spPr>
          <a:xfrm>
            <a:off x="833800" y="1345924"/>
            <a:ext cx="3887846" cy="39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/>
          <p:nvPr/>
        </p:nvSpPr>
        <p:spPr>
          <a:xfrm>
            <a:off x="833800" y="1344125"/>
            <a:ext cx="7476600" cy="3909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3" name="Shape 813"/>
          <p:cNvGraphicFramePr/>
          <p:nvPr/>
        </p:nvGraphicFramePr>
        <p:xfrm>
          <a:off x="4475850" y="311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皮卡丘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814" name="Shape 8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15" name="Shape 815"/>
          <p:cNvSpPr/>
          <p:nvPr/>
        </p:nvSpPr>
        <p:spPr>
          <a:xfrm>
            <a:off x="5649325" y="2399350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816" name="Shape 816"/>
          <p:cNvGrpSpPr/>
          <p:nvPr/>
        </p:nvGrpSpPr>
        <p:grpSpPr>
          <a:xfrm>
            <a:off x="4841166" y="2157475"/>
            <a:ext cx="954469" cy="954469"/>
            <a:chOff x="6162000" y="2812748"/>
            <a:chExt cx="1350600" cy="1350600"/>
          </a:xfrm>
        </p:grpSpPr>
        <p:pic>
          <p:nvPicPr>
            <p:cNvPr id="817" name="Shape 8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818" name="Shape 8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9" name="Shape 8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評估模型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(使用訓練集)</a:t>
            </a:r>
          </a:p>
        </p:txBody>
      </p:sp>
      <p:sp>
        <p:nvSpPr>
          <p:cNvPr id="820" name="Shape 82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641375" y="3167550"/>
            <a:ext cx="3293400" cy="243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如果「飛行」為...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「不會」:皮卡丘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「會」:閃電鳥</a:t>
            </a:r>
          </a:p>
        </p:txBody>
      </p:sp>
      <p:sp>
        <p:nvSpPr>
          <p:cNvPr id="822" name="Shape 822"/>
          <p:cNvSpPr/>
          <p:nvPr/>
        </p:nvSpPr>
        <p:spPr>
          <a:xfrm>
            <a:off x="1565074" y="2699525"/>
            <a:ext cx="218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分類模型</a:t>
            </a:r>
          </a:p>
        </p:txBody>
      </p:sp>
      <p:pic>
        <p:nvPicPr>
          <p:cNvPr id="823" name="Shape 823"/>
          <p:cNvPicPr preferRelativeResize="0"/>
          <p:nvPr/>
        </p:nvPicPr>
        <p:blipFill rotWithShape="1">
          <a:blip r:embed="rId5">
            <a:alphaModFix/>
          </a:blip>
          <a:srcRect b="9788" l="14084" r="10958" t="7113"/>
          <a:stretch/>
        </p:blipFill>
        <p:spPr>
          <a:xfrm>
            <a:off x="698775" y="2399363"/>
            <a:ext cx="1122028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/>
          <p:nvPr/>
        </p:nvSpPr>
        <p:spPr>
          <a:xfrm rot="8100000">
            <a:off x="3077291" y="3764068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lide ok checked green" id="825" name="Shape 8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771" y="3946026"/>
            <a:ext cx="474675" cy="47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826" name="Shape 8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1771" y="4547901"/>
            <a:ext cx="474675" cy="4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4317075" y="5197050"/>
            <a:ext cx="42048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/>
              <a:t>正確率：2個正確 / 2個案例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zh-TW" sz="3200">
                <a:solidFill>
                  <a:schemeClr val="dk2"/>
                </a:solidFill>
              </a:rPr>
              <a:t>信心程度</a:t>
            </a:r>
            <a:r>
              <a:rPr lang="zh-TW" sz="2400"/>
              <a:t>：2/2=</a:t>
            </a:r>
            <a:r>
              <a:rPr b="1" lang="zh-TW" sz="3200">
                <a:solidFill>
                  <a:schemeClr val="dk2"/>
                </a:solidFill>
              </a:rPr>
              <a:t>100%</a:t>
            </a:r>
          </a:p>
        </p:txBody>
      </p:sp>
      <p:sp>
        <p:nvSpPr>
          <p:cNvPr id="829" name="Shape 829"/>
          <p:cNvSpPr/>
          <p:nvPr/>
        </p:nvSpPr>
        <p:spPr>
          <a:xfrm flipH="1">
            <a:off x="6668450" y="3946025"/>
            <a:ext cx="412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0" name="Shape 830"/>
          <p:cNvSpPr/>
          <p:nvPr/>
        </p:nvSpPr>
        <p:spPr>
          <a:xfrm flipH="1">
            <a:off x="6668450" y="4470725"/>
            <a:ext cx="412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350" y="1208699"/>
            <a:ext cx="1941204" cy="2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8" name="Shape 8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4. </a:t>
            </a:r>
            <a:r>
              <a:rPr lang="zh-TW"/>
              <a:t>預測未知的樣本</a:t>
            </a:r>
          </a:p>
        </p:txBody>
      </p:sp>
      <p:sp>
        <p:nvSpPr>
          <p:cNvPr id="839" name="Shape 83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641375" y="3167550"/>
            <a:ext cx="3293400" cy="243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 sz="2400"/>
              <a:t>如果「飛行」為...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>
                <a:solidFill>
                  <a:schemeClr val="dk1"/>
                </a:solidFill>
              </a:rPr>
              <a:t>「不會」:皮卡丘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zh-TW" sz="2400"/>
              <a:t>「會」:閃電鳥</a:t>
            </a:r>
          </a:p>
        </p:txBody>
      </p:sp>
      <p:sp>
        <p:nvSpPr>
          <p:cNvPr id="841" name="Shape 841"/>
          <p:cNvSpPr/>
          <p:nvPr/>
        </p:nvSpPr>
        <p:spPr>
          <a:xfrm>
            <a:off x="1565074" y="2699525"/>
            <a:ext cx="2185500" cy="6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/>
              <a:t>分類模型</a:t>
            </a:r>
          </a:p>
        </p:txBody>
      </p:sp>
      <p:pic>
        <p:nvPicPr>
          <p:cNvPr id="842" name="Shape 842"/>
          <p:cNvPicPr preferRelativeResize="0"/>
          <p:nvPr/>
        </p:nvPicPr>
        <p:blipFill rotWithShape="1">
          <a:blip r:embed="rId4">
            <a:alphaModFix/>
          </a:blip>
          <a:srcRect b="9788" l="14084" r="10958" t="7113"/>
          <a:stretch/>
        </p:blipFill>
        <p:spPr>
          <a:xfrm>
            <a:off x="698775" y="2399363"/>
            <a:ext cx="1122028" cy="12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/>
          <p:nvPr/>
        </p:nvSpPr>
        <p:spPr>
          <a:xfrm rot="8100000">
            <a:off x="3077291" y="3764068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5754025" y="2699525"/>
            <a:ext cx="1706400" cy="64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測試集</a:t>
            </a:r>
          </a:p>
        </p:txBody>
      </p:sp>
      <p:grpSp>
        <p:nvGrpSpPr>
          <p:cNvPr id="845" name="Shape 845"/>
          <p:cNvGrpSpPr/>
          <p:nvPr/>
        </p:nvGrpSpPr>
        <p:grpSpPr>
          <a:xfrm>
            <a:off x="5007574" y="2501600"/>
            <a:ext cx="954469" cy="954469"/>
            <a:chOff x="6162000" y="2812748"/>
            <a:chExt cx="1350600" cy="1350600"/>
          </a:xfrm>
        </p:grpSpPr>
        <p:pic>
          <p:nvPicPr>
            <p:cNvPr id="846" name="Shape 8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847" name="Shape 8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848" name="Shape 848"/>
          <p:cNvGraphicFramePr/>
          <p:nvPr/>
        </p:nvGraphicFramePr>
        <p:xfrm>
          <a:off x="4697463" y="343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526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?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849" name="Shape 849"/>
          <p:cNvPicPr preferRelativeResize="0"/>
          <p:nvPr/>
        </p:nvPicPr>
        <p:blipFill rotWithShape="1">
          <a:blip r:embed="rId7">
            <a:alphaModFix/>
          </a:blip>
          <a:srcRect b="49736" l="0" r="0" t="0"/>
          <a:stretch/>
        </p:blipFill>
        <p:spPr>
          <a:xfrm flipH="1">
            <a:off x="4631725" y="4824350"/>
            <a:ext cx="1903800" cy="17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/>
          <p:nvPr/>
        </p:nvSpPr>
        <p:spPr>
          <a:xfrm>
            <a:off x="6191925" y="5352075"/>
            <a:ext cx="2475900" cy="954600"/>
          </a:xfrm>
          <a:prstGeom prst="wedgeRoundRectCallout">
            <a:avLst>
              <a:gd fmla="val 15262" name="adj1"/>
              <a:gd fmla="val -111906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預測結果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「皮卡丘」</a:t>
            </a:r>
          </a:p>
        </p:txBody>
      </p:sp>
      <p:sp>
        <p:nvSpPr>
          <p:cNvPr id="851" name="Shape 851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預測未知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8" name="Shape 8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評估預測結果</a:t>
            </a:r>
          </a:p>
        </p:txBody>
      </p:sp>
      <p:sp>
        <p:nvSpPr>
          <p:cNvPr id="859" name="Shape 859"/>
          <p:cNvSpPr txBox="1"/>
          <p:nvPr>
            <p:ph idx="3" type="subTitle"/>
          </p:nvPr>
        </p:nvSpPr>
        <p:spPr>
          <a:xfrm>
            <a:off x="629325" y="4055050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答對了！</a:t>
            </a:r>
          </a:p>
        </p:txBody>
      </p:sp>
      <p:sp>
        <p:nvSpPr>
          <p:cNvPr id="860" name="Shape 860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30250" y="4623043"/>
            <a:ext cx="3868800" cy="168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的確是「皮卡丘」</a:t>
            </a:r>
          </a:p>
        </p:txBody>
      </p:sp>
      <p:sp>
        <p:nvSpPr>
          <p:cNvPr id="862" name="Shape 862"/>
          <p:cNvSpPr txBox="1"/>
          <p:nvPr>
            <p:ph idx="2" type="body"/>
          </p:nvPr>
        </p:nvSpPr>
        <p:spPr>
          <a:xfrm>
            <a:off x="4341749" y="4623050"/>
            <a:ext cx="4462500" cy="168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其實是</a:t>
            </a:r>
            <a:r>
              <a:rPr lang="zh-TW" u="sng">
                <a:solidFill>
                  <a:srgbClr val="FF0000"/>
                </a:solidFill>
              </a:rPr>
              <a:t>不會飛</a:t>
            </a:r>
            <a:r>
              <a:rPr lang="zh-TW"/>
              <a:t>的「閃電鳥」啦</a:t>
            </a:r>
          </a:p>
        </p:txBody>
      </p:sp>
      <p:sp>
        <p:nvSpPr>
          <p:cNvPr id="863" name="Shape 863"/>
          <p:cNvSpPr txBox="1"/>
          <p:nvPr>
            <p:ph idx="4" type="subTitle"/>
          </p:nvPr>
        </p:nvSpPr>
        <p:spPr>
          <a:xfrm>
            <a:off x="4632600" y="4055050"/>
            <a:ext cx="3880800" cy="580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答錯了！</a:t>
            </a:r>
          </a:p>
        </p:txBody>
      </p:sp>
      <p:sp>
        <p:nvSpPr>
          <p:cNvPr id="864" name="Shape 86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175" y="2012600"/>
            <a:ext cx="1829100" cy="20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450" y="1940919"/>
            <a:ext cx="1829100" cy="201108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Shape 867"/>
          <p:cNvSpPr/>
          <p:nvPr/>
        </p:nvSpPr>
        <p:spPr>
          <a:xfrm>
            <a:off x="5431850" y="572225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5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修正模型</a:t>
            </a:r>
          </a:p>
        </p:txBody>
      </p:sp>
      <p:sp>
        <p:nvSpPr>
          <p:cNvPr id="868" name="Shape 868"/>
          <p:cNvSpPr/>
          <p:nvPr/>
        </p:nvSpPr>
        <p:spPr>
          <a:xfrm flipH="1" rot="5400000">
            <a:off x="6224750" y="5200700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Shape 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00" y="4136469"/>
            <a:ext cx="1829100" cy="201108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6" name="Shape 8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加入更多已知資料</a:t>
            </a:r>
          </a:p>
        </p:txBody>
      </p:sp>
      <p:sp>
        <p:nvSpPr>
          <p:cNvPr id="877" name="Shape 8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117325" y="169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5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修正模型</a:t>
            </a:r>
          </a:p>
        </p:txBody>
      </p:sp>
      <p:graphicFrame>
        <p:nvGraphicFramePr>
          <p:cNvPr id="879" name="Shape 879"/>
          <p:cNvGraphicFramePr/>
          <p:nvPr/>
        </p:nvGraphicFramePr>
        <p:xfrm>
          <a:off x="1450225" y="344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{F33E4383-D2DE-4E0C-8923-5E85885EA6A2}</a:tableStyleId>
              </a:tblPr>
              <a:tblGrid>
                <a:gridCol w="1273175"/>
                <a:gridCol w="1273175"/>
                <a:gridCol w="1273175"/>
              </a:tblGrid>
              <a:tr h="514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顏色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color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飛行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flying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</a:rPr>
                        <a:t>分類目標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</a:rPr>
                        <a:t>class</a:t>
                      </a: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0000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皮卡丘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3091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>
                          <a:solidFill>
                            <a:schemeClr val="dk1"/>
                          </a:solidFill>
                        </a:rPr>
                        <a:t>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不會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2400"/>
                        <a:t>閃電鳥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880" name="Shape 880"/>
          <p:cNvSpPr/>
          <p:nvPr/>
        </p:nvSpPr>
        <p:spPr>
          <a:xfrm>
            <a:off x="2985625" y="2547350"/>
            <a:ext cx="1706400" cy="6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訓練集</a:t>
            </a:r>
          </a:p>
        </p:txBody>
      </p:sp>
      <p:grpSp>
        <p:nvGrpSpPr>
          <p:cNvPr id="881" name="Shape 881"/>
          <p:cNvGrpSpPr/>
          <p:nvPr/>
        </p:nvGrpSpPr>
        <p:grpSpPr>
          <a:xfrm>
            <a:off x="2177466" y="2305475"/>
            <a:ext cx="954469" cy="954469"/>
            <a:chOff x="6162000" y="2812748"/>
            <a:chExt cx="1350600" cy="1350600"/>
          </a:xfrm>
        </p:grpSpPr>
        <p:pic>
          <p:nvPicPr>
            <p:cNvPr id="882" name="Shape 8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2000" y="2812748"/>
              <a:ext cx="1350600" cy="1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weka logo.png" id="883" name="Shape 8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5887" y="3156638"/>
              <a:ext cx="662824" cy="662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4" name="Shape 884"/>
          <p:cNvSpPr/>
          <p:nvPr/>
        </p:nvSpPr>
        <p:spPr>
          <a:xfrm flipH="1">
            <a:off x="880700" y="5377225"/>
            <a:ext cx="556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5" name="Shape 885"/>
          <p:cNvSpPr/>
          <p:nvPr/>
        </p:nvSpPr>
        <p:spPr>
          <a:xfrm rot="8100000">
            <a:off x="4936509" y="3792114"/>
            <a:ext cx="885439" cy="885439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6186200" y="3188300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2. 建立模型</a:t>
            </a:r>
          </a:p>
        </p:txBody>
      </p:sp>
      <p:sp>
        <p:nvSpPr>
          <p:cNvPr id="887" name="Shape 887"/>
          <p:cNvSpPr/>
          <p:nvPr/>
        </p:nvSpPr>
        <p:spPr>
          <a:xfrm>
            <a:off x="6186200" y="4367513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3. 評估模型</a:t>
            </a:r>
          </a:p>
        </p:txBody>
      </p:sp>
      <p:sp>
        <p:nvSpPr>
          <p:cNvPr id="888" name="Shape 888"/>
          <p:cNvSpPr/>
          <p:nvPr/>
        </p:nvSpPr>
        <p:spPr>
          <a:xfrm>
            <a:off x="6186200" y="55467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4. 預測未知</a:t>
            </a:r>
          </a:p>
        </p:txBody>
      </p:sp>
      <p:sp>
        <p:nvSpPr>
          <p:cNvPr id="889" name="Shape 889"/>
          <p:cNvSpPr/>
          <p:nvPr/>
        </p:nvSpPr>
        <p:spPr>
          <a:xfrm flipH="1" rot="5400000">
            <a:off x="6979100" y="3805963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/>
        </p:nvSpPr>
        <p:spPr>
          <a:xfrm flipH="1" rot="5400000">
            <a:off x="6979100" y="4985163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6186200" y="2086425"/>
            <a:ext cx="2029500" cy="5808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1. 準備資料</a:t>
            </a:r>
          </a:p>
        </p:txBody>
      </p:sp>
      <p:sp>
        <p:nvSpPr>
          <p:cNvPr id="892" name="Shape 892"/>
          <p:cNvSpPr/>
          <p:nvPr/>
        </p:nvSpPr>
        <p:spPr>
          <a:xfrm flipH="1" rot="5400000">
            <a:off x="6979100" y="2704088"/>
            <a:ext cx="44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/>
        </p:nvSpPr>
        <p:spPr>
          <a:xfrm>
            <a:off x="226400" y="2939398"/>
            <a:ext cx="8191500" cy="63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200"/>
          </a:p>
        </p:txBody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準備資料</a:t>
            </a:r>
            <a:r>
              <a:rPr lang="zh-TW">
                <a:solidFill>
                  <a:schemeClr val="dk1"/>
                </a:solidFill>
              </a:rPr>
              <a:t>：整理樣本資料為</a:t>
            </a:r>
            <a:r>
              <a:rPr lang="zh-TW" u="sng">
                <a:solidFill>
                  <a:schemeClr val="dk1"/>
                </a:solidFill>
              </a:rPr>
              <a:t>訓練集</a:t>
            </a:r>
            <a:r>
              <a:rPr lang="zh-TW">
                <a:solidFill>
                  <a:schemeClr val="dk1"/>
                </a:solidFill>
              </a:rPr>
              <a:t>與</a:t>
            </a:r>
            <a:r>
              <a:rPr lang="zh-TW" u="sng">
                <a:solidFill>
                  <a:schemeClr val="dk1"/>
                </a:solidFill>
              </a:rPr>
              <a:t>測試集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建立模型</a:t>
            </a:r>
            <a:r>
              <a:rPr lang="zh-TW">
                <a:solidFill>
                  <a:schemeClr val="dk1"/>
                </a:solidFill>
              </a:rPr>
              <a:t>：</a:t>
            </a:r>
            <a:r>
              <a:rPr b="1" lang="zh-TW" u="sng">
                <a:solidFill>
                  <a:srgbClr val="FF0000"/>
                </a:solidFill>
              </a:rPr>
              <a:t>分類演算法</a:t>
            </a:r>
            <a:r>
              <a:rPr lang="zh-TW">
                <a:solidFill>
                  <a:schemeClr val="dk1"/>
                </a:solidFill>
              </a:rPr>
              <a:t>分析樣本特徵資料，歸納模式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評估模型</a:t>
            </a:r>
            <a:r>
              <a:rPr lang="zh-TW">
                <a:solidFill>
                  <a:schemeClr val="dk1"/>
                </a:solidFill>
              </a:rPr>
              <a:t>：評估模型的</a:t>
            </a:r>
            <a:r>
              <a:rPr lang="zh-TW" u="sng">
                <a:solidFill>
                  <a:schemeClr val="dk1"/>
                </a:solidFill>
              </a:rPr>
              <a:t>信心程度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預測未知</a:t>
            </a:r>
            <a:r>
              <a:rPr lang="zh-TW">
                <a:solidFill>
                  <a:schemeClr val="dk1"/>
                </a:solidFill>
              </a:rPr>
              <a:t>：預測未知的樣本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b="1" lang="zh-TW">
                <a:solidFill>
                  <a:schemeClr val="dk1"/>
                </a:solidFill>
              </a:rPr>
              <a:t>修正模型</a:t>
            </a:r>
            <a:r>
              <a:rPr lang="zh-TW">
                <a:solidFill>
                  <a:schemeClr val="dk1"/>
                </a:solidFill>
              </a:rPr>
              <a:t>：加入更多已知資料，修正模型</a:t>
            </a:r>
          </a:p>
        </p:txBody>
      </p:sp>
      <p:sp>
        <p:nvSpPr>
          <p:cNvPr id="900" name="Shape 9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01" name="Shape 9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分類</a:t>
            </a:r>
            <a:r>
              <a:rPr lang="zh-TW"/>
              <a:t>的處理流程</a:t>
            </a:r>
          </a:p>
        </p:txBody>
      </p:sp>
      <p:sp>
        <p:nvSpPr>
          <p:cNvPr id="902" name="Shape 9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03" name="Shape 903"/>
          <p:cNvPicPr preferRelativeResize="0"/>
          <p:nvPr/>
        </p:nvPicPr>
        <p:blipFill rotWithShape="1">
          <a:blip r:embed="rId3">
            <a:alphaModFix/>
          </a:blip>
          <a:srcRect b="17505" l="0" r="0" t="0"/>
          <a:stretch/>
        </p:blipFill>
        <p:spPr>
          <a:xfrm>
            <a:off x="6818900" y="3702575"/>
            <a:ext cx="1903800" cy="28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 rotWithShape="1">
          <a:blip r:embed="rId4">
            <a:alphaModFix/>
          </a:blip>
          <a:srcRect b="9788" l="14084" r="10958" t="7113"/>
          <a:stretch/>
        </p:blipFill>
        <p:spPr>
          <a:xfrm>
            <a:off x="6881350" y="5011000"/>
            <a:ext cx="1122028" cy="12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413" y="2089650"/>
            <a:ext cx="4124325" cy="4114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11" name="Shape 911"/>
          <p:cNvSpPr txBox="1"/>
          <p:nvPr>
            <p:ph idx="1" type="body"/>
          </p:nvPr>
        </p:nvSpPr>
        <p:spPr>
          <a:xfrm>
            <a:off x="336000" y="1791150"/>
            <a:ext cx="4057800" cy="471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200"/>
              <a:t>開啟「貝氏網路模型：吸菸-生病 data-sick.xml」，按右鍵另存新檔(Save As)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200"/>
              <a:t>開啟</a:t>
            </a:r>
            <a:br>
              <a:rPr lang="zh-TW" sz="2200"/>
            </a:br>
            <a:r>
              <a:rPr lang="zh-TW" sz="2200"/>
              <a:t>「貝氏網路模型檢視器」</a:t>
            </a:r>
          </a:p>
          <a:p>
            <a:pPr indent="-368300" lvl="0" marL="4572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200"/>
              <a:t>上傳data-sick.xml模型檔案</a:t>
            </a:r>
          </a:p>
          <a:p>
            <a:pPr indent="-368300" lvl="0" marL="45720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zh-TW" sz="2200"/>
              <a:t>勾選是否</a:t>
            </a:r>
            <a:r>
              <a:rPr lang="zh-TW" sz="2200">
                <a:solidFill>
                  <a:schemeClr val="dk1"/>
                </a:solidFill>
              </a:rPr>
              <a:t>「吸菸」的證據，觀看生病的變化</a:t>
            </a:r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3" name="Shape 9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玩玩看貝氏網路預測吧！</a:t>
            </a:r>
          </a:p>
        </p:txBody>
      </p:sp>
      <p:sp>
        <p:nvSpPr>
          <p:cNvPr id="914" name="Shape 91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15" name="Shape 915"/>
          <p:cNvGrpSpPr/>
          <p:nvPr/>
        </p:nvGrpSpPr>
        <p:grpSpPr>
          <a:xfrm>
            <a:off x="4943800" y="3256125"/>
            <a:ext cx="1146900" cy="1132200"/>
            <a:chOff x="4909350" y="2248100"/>
            <a:chExt cx="1146900" cy="1132200"/>
          </a:xfrm>
        </p:grpSpPr>
        <p:sp>
          <p:nvSpPr>
            <p:cNvPr id="916" name="Shape 916"/>
            <p:cNvSpPr/>
            <p:nvPr/>
          </p:nvSpPr>
          <p:spPr>
            <a:xfrm>
              <a:off x="4909350" y="2248100"/>
              <a:ext cx="1146900" cy="1132200"/>
            </a:xfrm>
            <a:prstGeom prst="wedgeEllipseCallout">
              <a:avLst>
                <a:gd fmla="val -56627" name="adj1"/>
                <a:gd fmla="val -92563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</a:p>
          </p:txBody>
        </p:sp>
        <p:pic>
          <p:nvPicPr>
            <p:cNvPr id="917" name="Shape 9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1050" y="24324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8" name="Shape 918"/>
          <p:cNvSpPr/>
          <p:nvPr/>
        </p:nvSpPr>
        <p:spPr>
          <a:xfrm>
            <a:off x="6386075" y="1791150"/>
            <a:ext cx="1542300" cy="763500"/>
          </a:xfrm>
          <a:prstGeom prst="wedgeRoundRectCallout">
            <a:avLst>
              <a:gd fmla="val -81703" name="adj1"/>
              <a:gd fmla="val 2262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原因</a:t>
            </a:r>
          </a:p>
        </p:txBody>
      </p:sp>
      <p:sp>
        <p:nvSpPr>
          <p:cNvPr id="919" name="Shape 919"/>
          <p:cNvSpPr/>
          <p:nvPr/>
        </p:nvSpPr>
        <p:spPr>
          <a:xfrm>
            <a:off x="7281025" y="4438275"/>
            <a:ext cx="1542300" cy="763500"/>
          </a:xfrm>
          <a:prstGeom prst="wedgeRoundRectCallout">
            <a:avLst>
              <a:gd fmla="val -1078" name="adj1"/>
              <a:gd fmla="val 830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結果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94" name="Shape 39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rgbClr val="FFFFFF"/>
                </a:solidFill>
                <a:hlinkClick r:id="rId3"/>
              </a:rPr>
              <a:t>http://www.netadmin.com.tw/article_content.aspx?sn=1703310005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95" name="Shape 3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機器學習建立知識庫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資安資料庫 精準快速判別攻擊威脅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00" y="1457700"/>
            <a:ext cx="8145599" cy="48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3" name="Shape 40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rgbClr val="FFFFFF"/>
                </a:solidFill>
                <a:hlinkClick r:id="rId3"/>
              </a:rPr>
              <a:t>https://www.inside.com.tw/2017/04/30/google-machine-learning-malaria</a:t>
            </a:r>
            <a:r>
              <a:rPr lang="zh-TW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04" name="Shape 4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zh-TW" sz="3200"/>
              <a:t>機器學習建功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如何用 Google 地圖消滅瘧疾？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839" y="1848850"/>
            <a:ext cx="4932322" cy="3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/>
        </p:nvSpPr>
        <p:spPr>
          <a:xfrm>
            <a:off x="1423950" y="5716350"/>
            <a:ext cx="629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蒐集降雨、溫度、坡度、海拔等資料來預測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並將預測結果與地圖結合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3" name="Shape 41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http://www.limitlessiq.com/news/post/view/id/521/</a:t>
            </a:r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科技部:</a:t>
            </a:r>
            <a:r>
              <a:rPr lang="zh-TW">
                <a:solidFill>
                  <a:srgbClr val="FFFF00"/>
                </a:solidFill>
              </a:rPr>
              <a:t>人工智慧</a:t>
            </a:r>
            <a:r>
              <a:rPr lang="zh-TW"/>
              <a:t>元年從此刻開始！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25" y="1661900"/>
            <a:ext cx="6475350" cy="36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423950" y="5716350"/>
            <a:ext cx="629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「台灣人工智慧實驗室」啟動！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350225" y="187575"/>
            <a:ext cx="1212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4" name="Shape 42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 rotWithShape="1">
          <a:blip r:embed="rId3">
            <a:alphaModFix/>
          </a:blip>
          <a:srcRect b="10088" l="0" r="0" t="0"/>
          <a:stretch/>
        </p:blipFill>
        <p:spPr>
          <a:xfrm>
            <a:off x="0" y="0"/>
            <a:ext cx="9144000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3972" y="4309550"/>
            <a:ext cx="2626625" cy="19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1009275" y="5051563"/>
            <a:ext cx="4582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zh-TW" sz="2800">
                <a:solidFill>
                  <a:srgbClr val="FFFFFF"/>
                </a:solidFill>
              </a:rPr>
              <a:t>毀滅人類的凶手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4800">
                <a:solidFill>
                  <a:srgbClr val="FFFFFF"/>
                </a:solidFill>
              </a:rPr>
              <a:t>人工智慧</a:t>
            </a:r>
          </a:p>
        </p:txBody>
      </p:sp>
      <p:sp>
        <p:nvSpPr>
          <p:cNvPr id="428" name="Shape 428"/>
          <p:cNvSpPr/>
          <p:nvPr/>
        </p:nvSpPr>
        <p:spPr>
          <a:xfrm flipH="1" rot="5400000">
            <a:off x="6805450" y="3758300"/>
            <a:ext cx="68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圖片來源：https://goo.gl/dQj5ew</a:t>
            </a: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476250" y="48735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本週課程要求的數學能力...</a:t>
            </a: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00" y="557325"/>
            <a:ext cx="7945608" cy="45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44" name="Shape 44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圖片來源：https://goo.gl/avkwDb</a:t>
            </a:r>
          </a:p>
        </p:txBody>
      </p:sp>
      <p:pic>
        <p:nvPicPr>
          <p:cNvPr id="445" name="Shape 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00" y="462550"/>
            <a:ext cx="6789437" cy="45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7463">
            <a:off x="3285375" y="2872950"/>
            <a:ext cx="2702451" cy="153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3297000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 rotWithShape="1">
          <a:blip r:embed="rId5">
            <a:alphaModFix/>
          </a:blip>
          <a:srcRect b="14324" l="21169" r="36150" t="26629"/>
          <a:stretch/>
        </p:blipFill>
        <p:spPr>
          <a:xfrm>
            <a:off x="4529025" y="1869600"/>
            <a:ext cx="1303726" cy="1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>
            <p:ph type="title"/>
          </p:nvPr>
        </p:nvSpPr>
        <p:spPr>
          <a:xfrm>
            <a:off x="476250" y="4873525"/>
            <a:ext cx="8191500" cy="1243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請問籃子裡面那種水果最多？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zh-TW" sz="3200"/>
              <a:t>答對後可以進入本課程了☺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